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8" r:id="rId2"/>
    <p:sldId id="269" r:id="rId3"/>
    <p:sldId id="256" r:id="rId4"/>
    <p:sldId id="257" r:id="rId5"/>
    <p:sldId id="258" r:id="rId6"/>
    <p:sldId id="260" r:id="rId7"/>
    <p:sldId id="275" r:id="rId8"/>
    <p:sldId id="276" r:id="rId9"/>
    <p:sldId id="277" r:id="rId10"/>
    <p:sldId id="278" r:id="rId11"/>
    <p:sldId id="259" r:id="rId12"/>
    <p:sldId id="279" r:id="rId13"/>
    <p:sldId id="280" r:id="rId14"/>
    <p:sldId id="261" r:id="rId15"/>
    <p:sldId id="27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5" autoAdjust="0"/>
    <p:restoredTop sz="94660"/>
  </p:normalViewPr>
  <p:slideViewPr>
    <p:cSldViewPr snapToGrid="0">
      <p:cViewPr varScale="1">
        <p:scale>
          <a:sx n="63" d="100"/>
          <a:sy n="63" d="100"/>
        </p:scale>
        <p:origin x="656" y="64"/>
      </p:cViewPr>
      <p:guideLst/>
    </p:cSldViewPr>
  </p:slideViewPr>
  <p:notesTextViewPr>
    <p:cViewPr>
      <p:scale>
        <a:sx n="1" d="1"/>
        <a:sy n="1" d="1"/>
      </p:scale>
      <p:origin x="0" y="0"/>
    </p:cViewPr>
  </p:notesTextViewPr>
  <p:sorterViewPr>
    <p:cViewPr>
      <p:scale>
        <a:sx n="100" d="100"/>
        <a:sy n="100" d="100"/>
      </p:scale>
      <p:origin x="0" y="-41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C3683E-34F8-4ACD-9B14-F765A49B4573}" type="datetimeFigureOut">
              <a:rPr lang="en-US" smtClean="0"/>
              <a:t>8/4/2020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93CBCB-BF9F-4F9C-B8B6-1ED1970A947A}" type="slidenum">
              <a:rPr lang="en-US" smtClean="0"/>
              <a:t>‹#›</a:t>
            </a:fld>
            <a:endParaRPr lang="en-US"/>
          </a:p>
        </p:txBody>
      </p:sp>
    </p:spTree>
    <p:extLst>
      <p:ext uri="{BB962C8B-B14F-4D97-AF65-F5344CB8AC3E}">
        <p14:creationId xmlns:p14="http://schemas.microsoft.com/office/powerpoint/2010/main" val="2801991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60a88ef88f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g60a88ef88f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EFE3E-EE7A-4560-A892-AC7CC4B8DD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87FDBD-D426-4933-89CA-6BAE27E87F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02FB5D-BF01-4659-9C0D-6CF16F313645}"/>
              </a:ext>
            </a:extLst>
          </p:cNvPr>
          <p:cNvSpPr>
            <a:spLocks noGrp="1"/>
          </p:cNvSpPr>
          <p:nvPr>
            <p:ph type="dt" sz="half" idx="10"/>
          </p:nvPr>
        </p:nvSpPr>
        <p:spPr/>
        <p:txBody>
          <a:bodyPr/>
          <a:lstStyle/>
          <a:p>
            <a:fld id="{E5B05B6B-0E02-4993-AF57-A057F051DEB7}" type="datetimeFigureOut">
              <a:rPr lang="en-US" smtClean="0"/>
              <a:t>8/4/2020</a:t>
            </a:fld>
            <a:endParaRPr lang="en-US"/>
          </a:p>
        </p:txBody>
      </p:sp>
      <p:sp>
        <p:nvSpPr>
          <p:cNvPr id="5" name="Footer Placeholder 4">
            <a:extLst>
              <a:ext uri="{FF2B5EF4-FFF2-40B4-BE49-F238E27FC236}">
                <a16:creationId xmlns:a16="http://schemas.microsoft.com/office/drawing/2014/main" id="{BB9C46E3-7409-468C-97D2-2982BB4EF3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97A11D-940C-4C44-B721-CF2A7C2AD530}"/>
              </a:ext>
            </a:extLst>
          </p:cNvPr>
          <p:cNvSpPr>
            <a:spLocks noGrp="1"/>
          </p:cNvSpPr>
          <p:nvPr>
            <p:ph type="sldNum" sz="quarter" idx="12"/>
          </p:nvPr>
        </p:nvSpPr>
        <p:spPr/>
        <p:txBody>
          <a:bodyPr/>
          <a:lstStyle/>
          <a:p>
            <a:fld id="{49539F92-7BCF-4701-AAD7-F51228F534E8}" type="slidenum">
              <a:rPr lang="en-US" smtClean="0"/>
              <a:t>‹#›</a:t>
            </a:fld>
            <a:endParaRPr lang="en-US"/>
          </a:p>
        </p:txBody>
      </p:sp>
    </p:spTree>
    <p:extLst>
      <p:ext uri="{BB962C8B-B14F-4D97-AF65-F5344CB8AC3E}">
        <p14:creationId xmlns:p14="http://schemas.microsoft.com/office/powerpoint/2010/main" val="4114763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2A11F-2B4D-4C51-95C3-10833467E5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C633E4-9EF3-471F-8E6B-041580152F5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D4599C-BE76-4EA9-A782-E06F2893B9CA}"/>
              </a:ext>
            </a:extLst>
          </p:cNvPr>
          <p:cNvSpPr>
            <a:spLocks noGrp="1"/>
          </p:cNvSpPr>
          <p:nvPr>
            <p:ph type="dt" sz="half" idx="10"/>
          </p:nvPr>
        </p:nvSpPr>
        <p:spPr/>
        <p:txBody>
          <a:bodyPr/>
          <a:lstStyle/>
          <a:p>
            <a:fld id="{E5B05B6B-0E02-4993-AF57-A057F051DEB7}" type="datetimeFigureOut">
              <a:rPr lang="en-US" smtClean="0"/>
              <a:t>8/4/2020</a:t>
            </a:fld>
            <a:endParaRPr lang="en-US"/>
          </a:p>
        </p:txBody>
      </p:sp>
      <p:sp>
        <p:nvSpPr>
          <p:cNvPr id="5" name="Footer Placeholder 4">
            <a:extLst>
              <a:ext uri="{FF2B5EF4-FFF2-40B4-BE49-F238E27FC236}">
                <a16:creationId xmlns:a16="http://schemas.microsoft.com/office/drawing/2014/main" id="{CA03675F-8864-409E-956D-6ED0AC203D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6E9F0C-637A-4C29-B717-1B20F1A79E95}"/>
              </a:ext>
            </a:extLst>
          </p:cNvPr>
          <p:cNvSpPr>
            <a:spLocks noGrp="1"/>
          </p:cNvSpPr>
          <p:nvPr>
            <p:ph type="sldNum" sz="quarter" idx="12"/>
          </p:nvPr>
        </p:nvSpPr>
        <p:spPr/>
        <p:txBody>
          <a:bodyPr/>
          <a:lstStyle/>
          <a:p>
            <a:fld id="{49539F92-7BCF-4701-AAD7-F51228F534E8}" type="slidenum">
              <a:rPr lang="en-US" smtClean="0"/>
              <a:t>‹#›</a:t>
            </a:fld>
            <a:endParaRPr lang="en-US"/>
          </a:p>
        </p:txBody>
      </p:sp>
    </p:spTree>
    <p:extLst>
      <p:ext uri="{BB962C8B-B14F-4D97-AF65-F5344CB8AC3E}">
        <p14:creationId xmlns:p14="http://schemas.microsoft.com/office/powerpoint/2010/main" val="1129281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967482-9AEA-4553-8B2A-3828DB4E19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9D6F0B-5AE2-4642-83F3-5DDCC18B892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E7728F-B144-4448-8B6B-0E77637A7D28}"/>
              </a:ext>
            </a:extLst>
          </p:cNvPr>
          <p:cNvSpPr>
            <a:spLocks noGrp="1"/>
          </p:cNvSpPr>
          <p:nvPr>
            <p:ph type="dt" sz="half" idx="10"/>
          </p:nvPr>
        </p:nvSpPr>
        <p:spPr/>
        <p:txBody>
          <a:bodyPr/>
          <a:lstStyle/>
          <a:p>
            <a:fld id="{E5B05B6B-0E02-4993-AF57-A057F051DEB7}" type="datetimeFigureOut">
              <a:rPr lang="en-US" smtClean="0"/>
              <a:t>8/4/2020</a:t>
            </a:fld>
            <a:endParaRPr lang="en-US"/>
          </a:p>
        </p:txBody>
      </p:sp>
      <p:sp>
        <p:nvSpPr>
          <p:cNvPr id="5" name="Footer Placeholder 4">
            <a:extLst>
              <a:ext uri="{FF2B5EF4-FFF2-40B4-BE49-F238E27FC236}">
                <a16:creationId xmlns:a16="http://schemas.microsoft.com/office/drawing/2014/main" id="{943D14FD-5D1E-4105-8F52-2DD9B612FB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7D25F2-4A6A-4FDF-B9D5-A3E6825BC3A1}"/>
              </a:ext>
            </a:extLst>
          </p:cNvPr>
          <p:cNvSpPr>
            <a:spLocks noGrp="1"/>
          </p:cNvSpPr>
          <p:nvPr>
            <p:ph type="sldNum" sz="quarter" idx="12"/>
          </p:nvPr>
        </p:nvSpPr>
        <p:spPr/>
        <p:txBody>
          <a:bodyPr/>
          <a:lstStyle/>
          <a:p>
            <a:fld id="{49539F92-7BCF-4701-AAD7-F51228F534E8}" type="slidenum">
              <a:rPr lang="en-US" smtClean="0"/>
              <a:t>‹#›</a:t>
            </a:fld>
            <a:endParaRPr lang="en-US"/>
          </a:p>
        </p:txBody>
      </p:sp>
    </p:spTree>
    <p:extLst>
      <p:ext uri="{BB962C8B-B14F-4D97-AF65-F5344CB8AC3E}">
        <p14:creationId xmlns:p14="http://schemas.microsoft.com/office/powerpoint/2010/main" val="1963641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6D29F-6131-49AE-A14F-CA12E4C3BE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2E7FCB-19E7-47E7-AC3D-0F24775DB0F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B3E820-072B-4BA6-A2D6-ECCF160457ED}"/>
              </a:ext>
            </a:extLst>
          </p:cNvPr>
          <p:cNvSpPr>
            <a:spLocks noGrp="1"/>
          </p:cNvSpPr>
          <p:nvPr>
            <p:ph type="dt" sz="half" idx="10"/>
          </p:nvPr>
        </p:nvSpPr>
        <p:spPr/>
        <p:txBody>
          <a:bodyPr/>
          <a:lstStyle/>
          <a:p>
            <a:fld id="{E5B05B6B-0E02-4993-AF57-A057F051DEB7}" type="datetimeFigureOut">
              <a:rPr lang="en-US" smtClean="0"/>
              <a:t>8/4/2020</a:t>
            </a:fld>
            <a:endParaRPr lang="en-US"/>
          </a:p>
        </p:txBody>
      </p:sp>
      <p:sp>
        <p:nvSpPr>
          <p:cNvPr id="5" name="Footer Placeholder 4">
            <a:extLst>
              <a:ext uri="{FF2B5EF4-FFF2-40B4-BE49-F238E27FC236}">
                <a16:creationId xmlns:a16="http://schemas.microsoft.com/office/drawing/2014/main" id="{1362D4B0-E25A-45FD-A976-F727D4D4B1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EF53A7-258C-420B-A51A-64FBCF9F36D9}"/>
              </a:ext>
            </a:extLst>
          </p:cNvPr>
          <p:cNvSpPr>
            <a:spLocks noGrp="1"/>
          </p:cNvSpPr>
          <p:nvPr>
            <p:ph type="sldNum" sz="quarter" idx="12"/>
          </p:nvPr>
        </p:nvSpPr>
        <p:spPr/>
        <p:txBody>
          <a:bodyPr/>
          <a:lstStyle/>
          <a:p>
            <a:fld id="{49539F92-7BCF-4701-AAD7-F51228F534E8}" type="slidenum">
              <a:rPr lang="en-US" smtClean="0"/>
              <a:t>‹#›</a:t>
            </a:fld>
            <a:endParaRPr lang="en-US"/>
          </a:p>
        </p:txBody>
      </p:sp>
    </p:spTree>
    <p:extLst>
      <p:ext uri="{BB962C8B-B14F-4D97-AF65-F5344CB8AC3E}">
        <p14:creationId xmlns:p14="http://schemas.microsoft.com/office/powerpoint/2010/main" val="10931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221FC-3468-4760-8F6A-63A396C905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9D6E31-296C-463B-960C-CC745D3677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DD81694-E339-4A5A-A21B-579885C32417}"/>
              </a:ext>
            </a:extLst>
          </p:cNvPr>
          <p:cNvSpPr>
            <a:spLocks noGrp="1"/>
          </p:cNvSpPr>
          <p:nvPr>
            <p:ph type="dt" sz="half" idx="10"/>
          </p:nvPr>
        </p:nvSpPr>
        <p:spPr/>
        <p:txBody>
          <a:bodyPr/>
          <a:lstStyle/>
          <a:p>
            <a:fld id="{E5B05B6B-0E02-4993-AF57-A057F051DEB7}" type="datetimeFigureOut">
              <a:rPr lang="en-US" smtClean="0"/>
              <a:t>8/4/2020</a:t>
            </a:fld>
            <a:endParaRPr lang="en-US"/>
          </a:p>
        </p:txBody>
      </p:sp>
      <p:sp>
        <p:nvSpPr>
          <p:cNvPr id="5" name="Footer Placeholder 4">
            <a:extLst>
              <a:ext uri="{FF2B5EF4-FFF2-40B4-BE49-F238E27FC236}">
                <a16:creationId xmlns:a16="http://schemas.microsoft.com/office/drawing/2014/main" id="{AF214071-9B28-4977-B277-0B7B5F97AB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21DCEE-7F22-4D2A-B4BB-BE68EBAE297A}"/>
              </a:ext>
            </a:extLst>
          </p:cNvPr>
          <p:cNvSpPr>
            <a:spLocks noGrp="1"/>
          </p:cNvSpPr>
          <p:nvPr>
            <p:ph type="sldNum" sz="quarter" idx="12"/>
          </p:nvPr>
        </p:nvSpPr>
        <p:spPr/>
        <p:txBody>
          <a:bodyPr/>
          <a:lstStyle/>
          <a:p>
            <a:fld id="{49539F92-7BCF-4701-AAD7-F51228F534E8}" type="slidenum">
              <a:rPr lang="en-US" smtClean="0"/>
              <a:t>‹#›</a:t>
            </a:fld>
            <a:endParaRPr lang="en-US"/>
          </a:p>
        </p:txBody>
      </p:sp>
    </p:spTree>
    <p:extLst>
      <p:ext uri="{BB962C8B-B14F-4D97-AF65-F5344CB8AC3E}">
        <p14:creationId xmlns:p14="http://schemas.microsoft.com/office/powerpoint/2010/main" val="4154189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9132B-2A4D-41B0-83C7-E31E8CD676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E16813-5395-4509-A64D-A4484147EE4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7A87A5-A35C-4D7E-B25B-3CEBC926D4E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093CAF-4901-4BCB-8687-368FD43C396D}"/>
              </a:ext>
            </a:extLst>
          </p:cNvPr>
          <p:cNvSpPr>
            <a:spLocks noGrp="1"/>
          </p:cNvSpPr>
          <p:nvPr>
            <p:ph type="dt" sz="half" idx="10"/>
          </p:nvPr>
        </p:nvSpPr>
        <p:spPr/>
        <p:txBody>
          <a:bodyPr/>
          <a:lstStyle/>
          <a:p>
            <a:fld id="{E5B05B6B-0E02-4993-AF57-A057F051DEB7}" type="datetimeFigureOut">
              <a:rPr lang="en-US" smtClean="0"/>
              <a:t>8/4/2020</a:t>
            </a:fld>
            <a:endParaRPr lang="en-US"/>
          </a:p>
        </p:txBody>
      </p:sp>
      <p:sp>
        <p:nvSpPr>
          <p:cNvPr id="6" name="Footer Placeholder 5">
            <a:extLst>
              <a:ext uri="{FF2B5EF4-FFF2-40B4-BE49-F238E27FC236}">
                <a16:creationId xmlns:a16="http://schemas.microsoft.com/office/drawing/2014/main" id="{A241C87D-F54F-4B9F-8013-03ADAAAE74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D8CAFB-D651-4EFD-875E-9049229E4F9C}"/>
              </a:ext>
            </a:extLst>
          </p:cNvPr>
          <p:cNvSpPr>
            <a:spLocks noGrp="1"/>
          </p:cNvSpPr>
          <p:nvPr>
            <p:ph type="sldNum" sz="quarter" idx="12"/>
          </p:nvPr>
        </p:nvSpPr>
        <p:spPr/>
        <p:txBody>
          <a:bodyPr/>
          <a:lstStyle/>
          <a:p>
            <a:fld id="{49539F92-7BCF-4701-AAD7-F51228F534E8}" type="slidenum">
              <a:rPr lang="en-US" smtClean="0"/>
              <a:t>‹#›</a:t>
            </a:fld>
            <a:endParaRPr lang="en-US"/>
          </a:p>
        </p:txBody>
      </p:sp>
    </p:spTree>
    <p:extLst>
      <p:ext uri="{BB962C8B-B14F-4D97-AF65-F5344CB8AC3E}">
        <p14:creationId xmlns:p14="http://schemas.microsoft.com/office/powerpoint/2010/main" val="1121728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130FA-0435-4B4E-A3E7-1ABCA29823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73272E-A3BA-485B-B8F2-F56A898358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84E5C30-8F2A-4567-B3E2-E1EE451895A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07AACC-1F9B-4239-BB11-22CD1A77F3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2CF5B49-FEA7-4B53-B4D5-1A37211C59B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D3100C-E41A-497B-A183-64014B8FF1CA}"/>
              </a:ext>
            </a:extLst>
          </p:cNvPr>
          <p:cNvSpPr>
            <a:spLocks noGrp="1"/>
          </p:cNvSpPr>
          <p:nvPr>
            <p:ph type="dt" sz="half" idx="10"/>
          </p:nvPr>
        </p:nvSpPr>
        <p:spPr/>
        <p:txBody>
          <a:bodyPr/>
          <a:lstStyle/>
          <a:p>
            <a:fld id="{E5B05B6B-0E02-4993-AF57-A057F051DEB7}" type="datetimeFigureOut">
              <a:rPr lang="en-US" smtClean="0"/>
              <a:t>8/4/2020</a:t>
            </a:fld>
            <a:endParaRPr lang="en-US"/>
          </a:p>
        </p:txBody>
      </p:sp>
      <p:sp>
        <p:nvSpPr>
          <p:cNvPr id="8" name="Footer Placeholder 7">
            <a:extLst>
              <a:ext uri="{FF2B5EF4-FFF2-40B4-BE49-F238E27FC236}">
                <a16:creationId xmlns:a16="http://schemas.microsoft.com/office/drawing/2014/main" id="{C3B45DB0-D1B7-4C97-A9EE-3B53781BA4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E3BFD1-8CF6-40FC-80A5-3EBF7E900C06}"/>
              </a:ext>
            </a:extLst>
          </p:cNvPr>
          <p:cNvSpPr>
            <a:spLocks noGrp="1"/>
          </p:cNvSpPr>
          <p:nvPr>
            <p:ph type="sldNum" sz="quarter" idx="12"/>
          </p:nvPr>
        </p:nvSpPr>
        <p:spPr/>
        <p:txBody>
          <a:bodyPr/>
          <a:lstStyle/>
          <a:p>
            <a:fld id="{49539F92-7BCF-4701-AAD7-F51228F534E8}" type="slidenum">
              <a:rPr lang="en-US" smtClean="0"/>
              <a:t>‹#›</a:t>
            </a:fld>
            <a:endParaRPr lang="en-US"/>
          </a:p>
        </p:txBody>
      </p:sp>
    </p:spTree>
    <p:extLst>
      <p:ext uri="{BB962C8B-B14F-4D97-AF65-F5344CB8AC3E}">
        <p14:creationId xmlns:p14="http://schemas.microsoft.com/office/powerpoint/2010/main" val="1353347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8AE4F-7EDB-4D1E-A6DB-B84D35D147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DF2A85-AB79-4959-8E2D-039B66B20DE9}"/>
              </a:ext>
            </a:extLst>
          </p:cNvPr>
          <p:cNvSpPr>
            <a:spLocks noGrp="1"/>
          </p:cNvSpPr>
          <p:nvPr>
            <p:ph type="dt" sz="half" idx="10"/>
          </p:nvPr>
        </p:nvSpPr>
        <p:spPr/>
        <p:txBody>
          <a:bodyPr/>
          <a:lstStyle/>
          <a:p>
            <a:fld id="{E5B05B6B-0E02-4993-AF57-A057F051DEB7}" type="datetimeFigureOut">
              <a:rPr lang="en-US" smtClean="0"/>
              <a:t>8/4/2020</a:t>
            </a:fld>
            <a:endParaRPr lang="en-US"/>
          </a:p>
        </p:txBody>
      </p:sp>
      <p:sp>
        <p:nvSpPr>
          <p:cNvPr id="4" name="Footer Placeholder 3">
            <a:extLst>
              <a:ext uri="{FF2B5EF4-FFF2-40B4-BE49-F238E27FC236}">
                <a16:creationId xmlns:a16="http://schemas.microsoft.com/office/drawing/2014/main" id="{BF11B5FD-374A-4FCD-8AF0-D51A2B1A9B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F033C8-F9D7-493B-912A-61B2E25D7978}"/>
              </a:ext>
            </a:extLst>
          </p:cNvPr>
          <p:cNvSpPr>
            <a:spLocks noGrp="1"/>
          </p:cNvSpPr>
          <p:nvPr>
            <p:ph type="sldNum" sz="quarter" idx="12"/>
          </p:nvPr>
        </p:nvSpPr>
        <p:spPr/>
        <p:txBody>
          <a:bodyPr/>
          <a:lstStyle/>
          <a:p>
            <a:fld id="{49539F92-7BCF-4701-AAD7-F51228F534E8}" type="slidenum">
              <a:rPr lang="en-US" smtClean="0"/>
              <a:t>‹#›</a:t>
            </a:fld>
            <a:endParaRPr lang="en-US"/>
          </a:p>
        </p:txBody>
      </p:sp>
    </p:spTree>
    <p:extLst>
      <p:ext uri="{BB962C8B-B14F-4D97-AF65-F5344CB8AC3E}">
        <p14:creationId xmlns:p14="http://schemas.microsoft.com/office/powerpoint/2010/main" val="1008432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704711-AD1E-4217-81E4-39CDAA80B67C}"/>
              </a:ext>
            </a:extLst>
          </p:cNvPr>
          <p:cNvSpPr>
            <a:spLocks noGrp="1"/>
          </p:cNvSpPr>
          <p:nvPr>
            <p:ph type="dt" sz="half" idx="10"/>
          </p:nvPr>
        </p:nvSpPr>
        <p:spPr/>
        <p:txBody>
          <a:bodyPr/>
          <a:lstStyle/>
          <a:p>
            <a:fld id="{E5B05B6B-0E02-4993-AF57-A057F051DEB7}" type="datetimeFigureOut">
              <a:rPr lang="en-US" smtClean="0"/>
              <a:t>8/4/2020</a:t>
            </a:fld>
            <a:endParaRPr lang="en-US"/>
          </a:p>
        </p:txBody>
      </p:sp>
      <p:sp>
        <p:nvSpPr>
          <p:cNvPr id="3" name="Footer Placeholder 2">
            <a:extLst>
              <a:ext uri="{FF2B5EF4-FFF2-40B4-BE49-F238E27FC236}">
                <a16:creationId xmlns:a16="http://schemas.microsoft.com/office/drawing/2014/main" id="{E0E9F643-1C87-4B76-AD75-5600A18773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73958D-A4F3-4A2D-B498-A00CB1325667}"/>
              </a:ext>
            </a:extLst>
          </p:cNvPr>
          <p:cNvSpPr>
            <a:spLocks noGrp="1"/>
          </p:cNvSpPr>
          <p:nvPr>
            <p:ph type="sldNum" sz="quarter" idx="12"/>
          </p:nvPr>
        </p:nvSpPr>
        <p:spPr/>
        <p:txBody>
          <a:bodyPr/>
          <a:lstStyle/>
          <a:p>
            <a:fld id="{49539F92-7BCF-4701-AAD7-F51228F534E8}" type="slidenum">
              <a:rPr lang="en-US" smtClean="0"/>
              <a:t>‹#›</a:t>
            </a:fld>
            <a:endParaRPr lang="en-US"/>
          </a:p>
        </p:txBody>
      </p:sp>
    </p:spTree>
    <p:extLst>
      <p:ext uri="{BB962C8B-B14F-4D97-AF65-F5344CB8AC3E}">
        <p14:creationId xmlns:p14="http://schemas.microsoft.com/office/powerpoint/2010/main" val="1269381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991DF-FFCF-4175-8B6D-5143B7E5DA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99BB48-C31C-4F85-B664-DBA7B82003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40CA9B-9D56-412F-924E-93D4D1E53D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00EB5AB-A3E4-4110-8624-A3B955404E64}"/>
              </a:ext>
            </a:extLst>
          </p:cNvPr>
          <p:cNvSpPr>
            <a:spLocks noGrp="1"/>
          </p:cNvSpPr>
          <p:nvPr>
            <p:ph type="dt" sz="half" idx="10"/>
          </p:nvPr>
        </p:nvSpPr>
        <p:spPr/>
        <p:txBody>
          <a:bodyPr/>
          <a:lstStyle/>
          <a:p>
            <a:fld id="{E5B05B6B-0E02-4993-AF57-A057F051DEB7}" type="datetimeFigureOut">
              <a:rPr lang="en-US" smtClean="0"/>
              <a:t>8/4/2020</a:t>
            </a:fld>
            <a:endParaRPr lang="en-US"/>
          </a:p>
        </p:txBody>
      </p:sp>
      <p:sp>
        <p:nvSpPr>
          <p:cNvPr id="6" name="Footer Placeholder 5">
            <a:extLst>
              <a:ext uri="{FF2B5EF4-FFF2-40B4-BE49-F238E27FC236}">
                <a16:creationId xmlns:a16="http://schemas.microsoft.com/office/drawing/2014/main" id="{CF3D2529-B2D2-448F-9F98-2DBD665D10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D55C50-5A11-47F8-BC3B-EF73F72BD70D}"/>
              </a:ext>
            </a:extLst>
          </p:cNvPr>
          <p:cNvSpPr>
            <a:spLocks noGrp="1"/>
          </p:cNvSpPr>
          <p:nvPr>
            <p:ph type="sldNum" sz="quarter" idx="12"/>
          </p:nvPr>
        </p:nvSpPr>
        <p:spPr/>
        <p:txBody>
          <a:bodyPr/>
          <a:lstStyle/>
          <a:p>
            <a:fld id="{49539F92-7BCF-4701-AAD7-F51228F534E8}" type="slidenum">
              <a:rPr lang="en-US" smtClean="0"/>
              <a:t>‹#›</a:t>
            </a:fld>
            <a:endParaRPr lang="en-US"/>
          </a:p>
        </p:txBody>
      </p:sp>
    </p:spTree>
    <p:extLst>
      <p:ext uri="{BB962C8B-B14F-4D97-AF65-F5344CB8AC3E}">
        <p14:creationId xmlns:p14="http://schemas.microsoft.com/office/powerpoint/2010/main" val="3741531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AC998-63B2-43F5-ACD2-EACAAEF938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C05DA8-DAF8-4B5C-9969-BD2A4E5198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166344-3702-4513-937A-8FF44AF281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2EBAF1D-D89A-42DE-B3EF-4D6FACAC8F4C}"/>
              </a:ext>
            </a:extLst>
          </p:cNvPr>
          <p:cNvSpPr>
            <a:spLocks noGrp="1"/>
          </p:cNvSpPr>
          <p:nvPr>
            <p:ph type="dt" sz="half" idx="10"/>
          </p:nvPr>
        </p:nvSpPr>
        <p:spPr/>
        <p:txBody>
          <a:bodyPr/>
          <a:lstStyle/>
          <a:p>
            <a:fld id="{E5B05B6B-0E02-4993-AF57-A057F051DEB7}" type="datetimeFigureOut">
              <a:rPr lang="en-US" smtClean="0"/>
              <a:t>8/4/2020</a:t>
            </a:fld>
            <a:endParaRPr lang="en-US"/>
          </a:p>
        </p:txBody>
      </p:sp>
      <p:sp>
        <p:nvSpPr>
          <p:cNvPr id="6" name="Footer Placeholder 5">
            <a:extLst>
              <a:ext uri="{FF2B5EF4-FFF2-40B4-BE49-F238E27FC236}">
                <a16:creationId xmlns:a16="http://schemas.microsoft.com/office/drawing/2014/main" id="{BE489A3B-1200-4500-B302-C1999FA96E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9CCEDE-6784-4097-AE3B-F4D5597526FB}"/>
              </a:ext>
            </a:extLst>
          </p:cNvPr>
          <p:cNvSpPr>
            <a:spLocks noGrp="1"/>
          </p:cNvSpPr>
          <p:nvPr>
            <p:ph type="sldNum" sz="quarter" idx="12"/>
          </p:nvPr>
        </p:nvSpPr>
        <p:spPr/>
        <p:txBody>
          <a:bodyPr/>
          <a:lstStyle/>
          <a:p>
            <a:fld id="{49539F92-7BCF-4701-AAD7-F51228F534E8}" type="slidenum">
              <a:rPr lang="en-US" smtClean="0"/>
              <a:t>‹#›</a:t>
            </a:fld>
            <a:endParaRPr lang="en-US"/>
          </a:p>
        </p:txBody>
      </p:sp>
    </p:spTree>
    <p:extLst>
      <p:ext uri="{BB962C8B-B14F-4D97-AF65-F5344CB8AC3E}">
        <p14:creationId xmlns:p14="http://schemas.microsoft.com/office/powerpoint/2010/main" val="3819003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06C65C-0B4C-4BF7-B7C6-5075209CF4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F04298-CB82-49E6-91EB-809E76B9B3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304D73-CDCB-4C0D-B20F-F4C450DED8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05B6B-0E02-4993-AF57-A057F051DEB7}" type="datetimeFigureOut">
              <a:rPr lang="en-US" smtClean="0"/>
              <a:t>8/4/2020</a:t>
            </a:fld>
            <a:endParaRPr lang="en-US"/>
          </a:p>
        </p:txBody>
      </p:sp>
      <p:sp>
        <p:nvSpPr>
          <p:cNvPr id="5" name="Footer Placeholder 4">
            <a:extLst>
              <a:ext uri="{FF2B5EF4-FFF2-40B4-BE49-F238E27FC236}">
                <a16:creationId xmlns:a16="http://schemas.microsoft.com/office/drawing/2014/main" id="{7C246295-C372-4BB7-8AD2-36BC2184ED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4F6D78-1DDE-4EE2-9A1B-8D895EF972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539F92-7BCF-4701-AAD7-F51228F534E8}" type="slidenum">
              <a:rPr lang="en-US" smtClean="0"/>
              <a:t>‹#›</a:t>
            </a:fld>
            <a:endParaRPr lang="en-US"/>
          </a:p>
        </p:txBody>
      </p:sp>
    </p:spTree>
    <p:extLst>
      <p:ext uri="{BB962C8B-B14F-4D97-AF65-F5344CB8AC3E}">
        <p14:creationId xmlns:p14="http://schemas.microsoft.com/office/powerpoint/2010/main" val="4236830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i.org/10.17723/aarc.77.1.b241071w5r252612" TargetMode="External"/><Relationship Id="rId7" Type="http://schemas.openxmlformats.org/officeDocument/2006/relationships/hyperlink" Target="https://doi.org/10.17723/0360-9081-82.1.53" TargetMode="External"/><Relationship Id="rId2" Type="http://schemas.openxmlformats.org/officeDocument/2006/relationships/hyperlink" Target="https://doi.org/10.17723/aarc.77.2.729766v886w16007" TargetMode="External"/><Relationship Id="rId1" Type="http://schemas.openxmlformats.org/officeDocument/2006/relationships/slideLayout" Target="../slideLayouts/slideLayout7.xml"/><Relationship Id="rId6" Type="http://schemas.openxmlformats.org/officeDocument/2006/relationships/hyperlink" Target="https://doi.org/10.17723/0360-9081-79.2.417" TargetMode="External"/><Relationship Id="rId5" Type="http://schemas.openxmlformats.org/officeDocument/2006/relationships/hyperlink" Target="https://doi.org/10.17723/0360-9081-79.2.371" TargetMode="External"/><Relationship Id="rId4" Type="http://schemas.openxmlformats.org/officeDocument/2006/relationships/hyperlink" Target="https://doi.org/10.17723/aarc.76.2.lh76217m2m376n28"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doi.org/10.17723/aarc-82-02-04" TargetMode="External"/><Relationship Id="rId7" Type="http://schemas.openxmlformats.org/officeDocument/2006/relationships/image" Target="../media/image6.jpg"/><Relationship Id="rId2" Type="http://schemas.openxmlformats.org/officeDocument/2006/relationships/hyperlink" Target="https://doi.org/10.17723/0360-9081-82.1.137" TargetMode="External"/><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hyperlink" Target="https://doi.org/10.17723/0360-9081-81.2.438" TargetMode="External"/><Relationship Id="rId4" Type="http://schemas.openxmlformats.org/officeDocument/2006/relationships/hyperlink" Target="https://doi.org/10.17723/0360-9081-80.2.407"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americanarchivist.org/" TargetMode="External"/><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2.archivists.org/statements/saa-code-of-conduct"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www.statearchivists.org/files/2715/2370/9801/CoSA_Code_of_Conduct_2018.pdf"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nativegov.org/a-guide-to-indigenous-land-acknowledgment/" TargetMode="External"/><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2.archivists.org/am2020/research-forum-2020/agenda"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doi.org/10.17723/aarc.73.2.mp275470663n5907" TargetMode="External"/><Relationship Id="rId7" Type="http://schemas.openxmlformats.org/officeDocument/2006/relationships/hyperlink" Target="https://doi.org/10.17723/aarc.77.1.3161547p1678423w" TargetMode="External"/><Relationship Id="rId2" Type="http://schemas.openxmlformats.org/officeDocument/2006/relationships/hyperlink" Target="https://doi.org/10.17723/aarc.74.1.h56018515230417v" TargetMode="External"/><Relationship Id="rId1" Type="http://schemas.openxmlformats.org/officeDocument/2006/relationships/slideLayout" Target="../slideLayouts/slideLayout7.xml"/><Relationship Id="rId6" Type="http://schemas.openxmlformats.org/officeDocument/2006/relationships/hyperlink" Target="https://doi.org/10.17723/aarc.74.2.d5g2700q5612l4w7" TargetMode="External"/><Relationship Id="rId5" Type="http://schemas.openxmlformats.org/officeDocument/2006/relationships/hyperlink" Target="https://doi.org/10.17723/aarc.74.1.h8159344u8331165" TargetMode="External"/><Relationship Id="rId4" Type="http://schemas.openxmlformats.org/officeDocument/2006/relationships/hyperlink" Target="https://doi.org/10.17723/aarc.74.1.u2jw67r7257wqw6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1D1C6-23D1-4726-A560-C079C3A9069C}"/>
              </a:ext>
            </a:extLst>
          </p:cNvPr>
          <p:cNvSpPr>
            <a:spLocks noGrp="1"/>
          </p:cNvSpPr>
          <p:nvPr>
            <p:ph type="ctrTitle"/>
          </p:nvPr>
        </p:nvSpPr>
        <p:spPr/>
        <p:txBody>
          <a:bodyPr>
            <a:normAutofit/>
          </a:bodyPr>
          <a:lstStyle/>
          <a:p>
            <a:r>
              <a:rPr lang="en-US" dirty="0">
                <a:solidFill>
                  <a:schemeClr val="accent1">
                    <a:lumMod val="50000"/>
                  </a:schemeClr>
                </a:solidFill>
              </a:rPr>
              <a:t>14TH Annual </a:t>
            </a:r>
            <a:br>
              <a:rPr lang="en-US" dirty="0">
                <a:solidFill>
                  <a:schemeClr val="accent1">
                    <a:lumMod val="50000"/>
                  </a:schemeClr>
                </a:solidFill>
              </a:rPr>
            </a:br>
            <a:r>
              <a:rPr lang="en-US" dirty="0">
                <a:solidFill>
                  <a:schemeClr val="accent1">
                    <a:lumMod val="50000"/>
                  </a:schemeClr>
                </a:solidFill>
              </a:rPr>
              <a:t>SAA 2020 Research Forum</a:t>
            </a:r>
          </a:p>
        </p:txBody>
      </p:sp>
      <p:sp>
        <p:nvSpPr>
          <p:cNvPr id="3" name="Subtitle 2">
            <a:extLst>
              <a:ext uri="{FF2B5EF4-FFF2-40B4-BE49-F238E27FC236}">
                <a16:creationId xmlns:a16="http://schemas.microsoft.com/office/drawing/2014/main" id="{7B1787A4-B929-4AD7-B53E-48B5E104F3EB}"/>
              </a:ext>
            </a:extLst>
          </p:cNvPr>
          <p:cNvSpPr>
            <a:spLocks noGrp="1"/>
          </p:cNvSpPr>
          <p:nvPr>
            <p:ph type="subTitle" idx="1"/>
          </p:nvPr>
        </p:nvSpPr>
        <p:spPr/>
        <p:txBody>
          <a:bodyPr>
            <a:normAutofit fontScale="92500" lnSpcReduction="10000"/>
          </a:bodyPr>
          <a:lstStyle/>
          <a:p>
            <a:endParaRPr lang="en-US" sz="3600" dirty="0">
              <a:solidFill>
                <a:schemeClr val="accent1">
                  <a:lumMod val="50000"/>
                </a:schemeClr>
              </a:solidFill>
            </a:endParaRPr>
          </a:p>
          <a:p>
            <a:r>
              <a:rPr lang="en-US" sz="3600" dirty="0">
                <a:solidFill>
                  <a:schemeClr val="accent1">
                    <a:lumMod val="50000"/>
                  </a:schemeClr>
                </a:solidFill>
              </a:rPr>
              <a:t>August 5, 2020</a:t>
            </a:r>
          </a:p>
          <a:p>
            <a:r>
              <a:rPr lang="en-US" sz="3600" dirty="0">
                <a:solidFill>
                  <a:schemeClr val="accent1">
                    <a:lumMod val="50000"/>
                  </a:schemeClr>
                </a:solidFill>
              </a:rPr>
              <a:t>On Zoom </a:t>
            </a:r>
          </a:p>
        </p:txBody>
      </p:sp>
      <p:pic>
        <p:nvPicPr>
          <p:cNvPr id="4" name="Content Placeholder 6">
            <a:extLst>
              <a:ext uri="{FF2B5EF4-FFF2-40B4-BE49-F238E27FC236}">
                <a16:creationId xmlns:a16="http://schemas.microsoft.com/office/drawing/2014/main" id="{AB130BEC-CAB8-43FE-9EE2-024554BEE9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843" y="242639"/>
            <a:ext cx="10515600" cy="604617"/>
          </a:xfrm>
          <a:prstGeom prst="rect">
            <a:avLst/>
          </a:prstGeom>
        </p:spPr>
      </p:pic>
      <p:sp>
        <p:nvSpPr>
          <p:cNvPr id="5" name="Rectangle 4">
            <a:extLst>
              <a:ext uri="{FF2B5EF4-FFF2-40B4-BE49-F238E27FC236}">
                <a16:creationId xmlns:a16="http://schemas.microsoft.com/office/drawing/2014/main" id="{49484C3A-D1D7-4277-B13E-916D71621B4C}"/>
              </a:ext>
            </a:extLst>
          </p:cNvPr>
          <p:cNvSpPr/>
          <p:nvPr/>
        </p:nvSpPr>
        <p:spPr>
          <a:xfrm>
            <a:off x="7906189" y="380601"/>
            <a:ext cx="3560655" cy="461665"/>
          </a:xfrm>
          <a:prstGeom prst="rect">
            <a:avLst/>
          </a:prstGeom>
        </p:spPr>
        <p:txBody>
          <a:bodyPr wrap="none">
            <a:spAutoFit/>
          </a:bodyPr>
          <a:lstStyle/>
          <a:p>
            <a:r>
              <a:rPr lang="en-US" sz="2400" dirty="0">
                <a:solidFill>
                  <a:schemeClr val="accent1">
                    <a:lumMod val="75000"/>
                  </a:schemeClr>
                </a:solidFill>
              </a:rPr>
              <a:t>#SAA20RF   @</a:t>
            </a:r>
            <a:r>
              <a:rPr lang="en-US" sz="2400" dirty="0" err="1">
                <a:solidFill>
                  <a:schemeClr val="accent1">
                    <a:lumMod val="75000"/>
                  </a:schemeClr>
                </a:solidFill>
              </a:rPr>
              <a:t>SAAResearch</a:t>
            </a:r>
            <a:endParaRPr lang="en-US" sz="2400" dirty="0"/>
          </a:p>
        </p:txBody>
      </p:sp>
    </p:spTree>
    <p:extLst>
      <p:ext uri="{BB962C8B-B14F-4D97-AF65-F5344CB8AC3E}">
        <p14:creationId xmlns:p14="http://schemas.microsoft.com/office/powerpoint/2010/main" val="747140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187576A6-6989-463C-B51D-706B82B49B4D}"/>
              </a:ext>
            </a:extLst>
          </p:cNvPr>
          <p:cNvGraphicFramePr>
            <a:graphicFrameLocks noGrp="1"/>
          </p:cNvGraphicFramePr>
          <p:nvPr/>
        </p:nvGraphicFramePr>
        <p:xfrm>
          <a:off x="150920" y="107105"/>
          <a:ext cx="11899948" cy="6319440"/>
        </p:xfrm>
        <a:graphic>
          <a:graphicData uri="http://schemas.openxmlformats.org/drawingml/2006/table">
            <a:tbl>
              <a:tblPr firstRow="1" bandRow="1">
                <a:tableStyleId>{5C22544A-7EE6-4342-B048-85BDC9FD1C3A}</a:tableStyleId>
              </a:tblPr>
              <a:tblGrid>
                <a:gridCol w="6027938">
                  <a:extLst>
                    <a:ext uri="{9D8B030D-6E8A-4147-A177-3AD203B41FA5}">
                      <a16:colId xmlns:a16="http://schemas.microsoft.com/office/drawing/2014/main" val="1580525808"/>
                    </a:ext>
                  </a:extLst>
                </a:gridCol>
                <a:gridCol w="5872010">
                  <a:extLst>
                    <a:ext uri="{9D8B030D-6E8A-4147-A177-3AD203B41FA5}">
                      <a16:colId xmlns:a16="http://schemas.microsoft.com/office/drawing/2014/main" val="1228299803"/>
                    </a:ext>
                  </a:extLst>
                </a:gridCol>
              </a:tblGrid>
              <a:tr h="558720">
                <a:tc>
                  <a:txBody>
                    <a:bodyPr/>
                    <a:lstStyle/>
                    <a:p>
                      <a:r>
                        <a:rPr lang="en-US" dirty="0"/>
                        <a:t>Research Forum Contribution [Research Forum Year]</a:t>
                      </a:r>
                    </a:p>
                  </a:txBody>
                  <a:tcPr>
                    <a:solidFill>
                      <a:schemeClr val="accent2">
                        <a:lumMod val="75000"/>
                      </a:schemeClr>
                    </a:solidFill>
                  </a:tcPr>
                </a:tc>
                <a:tc>
                  <a:txBody>
                    <a:bodyPr/>
                    <a:lstStyle/>
                    <a:p>
                      <a:r>
                        <a:rPr lang="en-US" dirty="0"/>
                        <a:t>Associated </a:t>
                      </a:r>
                      <a:r>
                        <a:rPr lang="en-US" i="1" dirty="0"/>
                        <a:t>American Archivist </a:t>
                      </a:r>
                      <a:r>
                        <a:rPr lang="en-US" dirty="0"/>
                        <a:t>Article</a:t>
                      </a:r>
                    </a:p>
                  </a:txBody>
                  <a:tcPr>
                    <a:solidFill>
                      <a:schemeClr val="accent2">
                        <a:lumMod val="75000"/>
                      </a:schemeClr>
                    </a:solidFill>
                  </a:tcPr>
                </a:tc>
                <a:extLst>
                  <a:ext uri="{0D108BD9-81ED-4DB2-BD59-A6C34878D82A}">
                    <a16:rowId xmlns:a16="http://schemas.microsoft.com/office/drawing/2014/main" val="3218720074"/>
                  </a:ext>
                </a:extLst>
              </a:tr>
              <a:tr h="284086">
                <a:tc>
                  <a:txBody>
                    <a:bodyPr/>
                    <a:lstStyle/>
                    <a:p>
                      <a:r>
                        <a:rPr lang="en-US" sz="1400" dirty="0"/>
                        <a:t>Virtual Reunification: Bits and Pieces Put Together to Form a Semblance of a Whole - Ricky Punzalan [2012]</a:t>
                      </a: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Punzalan, Ricardo. “Archival Diasporas: A Framework for Understanding the Complexities and Challenges of Dispersed Photographic Collections.” </a:t>
                      </a:r>
                      <a:r>
                        <a:rPr lang="en-US" sz="1400" i="1" dirty="0"/>
                        <a:t>American Archivist </a:t>
                      </a:r>
                      <a:r>
                        <a:rPr lang="en-US" sz="1400" dirty="0"/>
                        <a:t>77, no. 2 (2014): 326-349. </a:t>
                      </a:r>
                    </a:p>
                    <a:p>
                      <a:r>
                        <a:rPr lang="en-US" sz="1400" dirty="0">
                          <a:solidFill>
                            <a:schemeClr val="accent1">
                              <a:lumMod val="50000"/>
                            </a:schemeClr>
                          </a:solidFill>
                          <a:hlinkClick r:id="rId2">
                            <a:extLst>
                              <a:ext uri="{A12FA001-AC4F-418D-AE19-62706E023703}">
                                <ahyp:hlinkClr xmlns:ahyp="http://schemas.microsoft.com/office/drawing/2018/hyperlinkcolor" val="tx"/>
                              </a:ext>
                            </a:extLst>
                          </a:hlinkClick>
                        </a:rPr>
                        <a:t>https://doi.org/10.17723/aarc.77.2.729766v886w16007</a:t>
                      </a:r>
                      <a:endParaRPr lang="en-US" sz="1400" dirty="0">
                        <a:solidFill>
                          <a:schemeClr val="accent1">
                            <a:lumMod val="50000"/>
                          </a:schemeClr>
                        </a:solidFill>
                      </a:endParaRPr>
                    </a:p>
                  </a:txBody>
                  <a:tcPr/>
                </a:tc>
                <a:extLst>
                  <a:ext uri="{0D108BD9-81ED-4DB2-BD59-A6C34878D82A}">
                    <a16:rowId xmlns:a16="http://schemas.microsoft.com/office/drawing/2014/main" val="3015021408"/>
                  </a:ext>
                </a:extLst>
              </a:tr>
              <a:tr h="0">
                <a:tc>
                  <a:txBody>
                    <a:bodyPr/>
                    <a:lstStyle/>
                    <a:p>
                      <a:r>
                        <a:rPr lang="en-US" sz="1400" dirty="0"/>
                        <a:t>Archival Dispersion and Virtual Reunification: Toward a Framework for Representing the Complexities and Dimensions of Dispersion - Ricardo L. Punzalan [2013]</a:t>
                      </a:r>
                    </a:p>
                  </a:txBody>
                  <a:tcPr/>
                </a:tc>
                <a:tc vMerge="1">
                  <a:txBody>
                    <a:bodyPr/>
                    <a:lstStyle/>
                    <a:p>
                      <a:endParaRPr lang="en-US" sz="1400" dirty="0"/>
                    </a:p>
                  </a:txBody>
                  <a:tcPr/>
                </a:tc>
                <a:extLst>
                  <a:ext uri="{0D108BD9-81ED-4DB2-BD59-A6C34878D82A}">
                    <a16:rowId xmlns:a16="http://schemas.microsoft.com/office/drawing/2014/main" val="3047873888"/>
                  </a:ext>
                </a:extLst>
              </a:tr>
              <a:tr h="0">
                <a:tc>
                  <a:txBody>
                    <a:bodyPr/>
                    <a:lstStyle/>
                    <a:p>
                      <a:r>
                        <a:rPr lang="en-US" sz="1400" dirty="0"/>
                        <a:t>Who’s Ready to Surf The Next Wave? A Study of Perceived Challenges to Implementing New and Revised Standards for Archival Description - Frank Lambert and Karen F. </a:t>
                      </a:r>
                      <a:r>
                        <a:rPr lang="en-US" sz="1400" dirty="0" err="1"/>
                        <a:t>Gracy</a:t>
                      </a:r>
                      <a:r>
                        <a:rPr lang="en-US" sz="1400" dirty="0"/>
                        <a:t> [2013]</a:t>
                      </a:r>
                    </a:p>
                  </a:txBody>
                  <a:tcPr/>
                </a:tc>
                <a:tc>
                  <a:txBody>
                    <a:bodyPr/>
                    <a:lstStyle/>
                    <a:p>
                      <a:r>
                        <a:rPr lang="en-US" sz="1400" dirty="0" err="1"/>
                        <a:t>Gracy</a:t>
                      </a:r>
                      <a:r>
                        <a:rPr lang="en-US" sz="1400" dirty="0"/>
                        <a:t>, Karen and Frank Lambert. “Who's Ready to Surf the Next Wave? A Study of Perceived Challenges to Implementing New and Revised Standards for Archival Description.” </a:t>
                      </a:r>
                      <a:r>
                        <a:rPr lang="en-US" sz="1400" i="1" dirty="0"/>
                        <a:t>American Archivist</a:t>
                      </a:r>
                      <a:r>
                        <a:rPr lang="en-US" sz="1400" dirty="0"/>
                        <a:t> 77, no. 1 (2014): 96-132.</a:t>
                      </a:r>
                    </a:p>
                    <a:p>
                      <a:r>
                        <a:rPr lang="en-US" sz="1400" dirty="0">
                          <a:solidFill>
                            <a:schemeClr val="accent1">
                              <a:lumMod val="50000"/>
                            </a:schemeClr>
                          </a:solidFill>
                          <a:hlinkClick r:id="rId3">
                            <a:extLst>
                              <a:ext uri="{A12FA001-AC4F-418D-AE19-62706E023703}">
                                <ahyp:hlinkClr xmlns:ahyp="http://schemas.microsoft.com/office/drawing/2018/hyperlinkcolor" val="tx"/>
                              </a:ext>
                            </a:extLst>
                          </a:hlinkClick>
                        </a:rPr>
                        <a:t>https://doi.org/10.17723/aarc.77.1.b241071w5r252612 </a:t>
                      </a:r>
                      <a:endParaRPr lang="en-US" sz="1400" dirty="0">
                        <a:solidFill>
                          <a:schemeClr val="accent1">
                            <a:lumMod val="50000"/>
                          </a:schemeClr>
                        </a:solidFill>
                      </a:endParaRPr>
                    </a:p>
                  </a:txBody>
                  <a:tcPr/>
                </a:tc>
                <a:extLst>
                  <a:ext uri="{0D108BD9-81ED-4DB2-BD59-A6C34878D82A}">
                    <a16:rowId xmlns:a16="http://schemas.microsoft.com/office/drawing/2014/main" val="1842530035"/>
                  </a:ext>
                </a:extLst>
              </a:tr>
              <a:tr h="0">
                <a:tc>
                  <a:txBody>
                    <a:bodyPr/>
                    <a:lstStyle/>
                    <a:p>
                      <a:r>
                        <a:rPr lang="en-US" sz="1400" dirty="0"/>
                        <a:t>How Historians Search for, Access, and Use Primary Source Materials - Alexandra Chassanoff [2013]</a:t>
                      </a:r>
                    </a:p>
                  </a:txBody>
                  <a:tcPr/>
                </a:tc>
                <a:tc>
                  <a:txBody>
                    <a:bodyPr/>
                    <a:lstStyle/>
                    <a:p>
                      <a:r>
                        <a:rPr lang="en-US" sz="1400" dirty="0"/>
                        <a:t>Chassanoff, Alexandra. “Historians and the Use of Primary Source Materials in the Digital Age.” </a:t>
                      </a:r>
                      <a:r>
                        <a:rPr lang="en-US" sz="1400" i="1" dirty="0"/>
                        <a:t>American Archivist </a:t>
                      </a:r>
                      <a:r>
                        <a:rPr lang="en-US" sz="1400" dirty="0"/>
                        <a:t>76, no. 2 (2013): 458-480.</a:t>
                      </a:r>
                    </a:p>
                    <a:p>
                      <a:r>
                        <a:rPr lang="en-US" sz="1400" dirty="0">
                          <a:solidFill>
                            <a:schemeClr val="accent1">
                              <a:lumMod val="50000"/>
                            </a:schemeClr>
                          </a:solidFill>
                          <a:hlinkClick r:id="rId4">
                            <a:extLst>
                              <a:ext uri="{A12FA001-AC4F-418D-AE19-62706E023703}">
                                <ahyp:hlinkClr xmlns:ahyp="http://schemas.microsoft.com/office/drawing/2018/hyperlinkcolor" val="tx"/>
                              </a:ext>
                            </a:extLst>
                          </a:hlinkClick>
                        </a:rPr>
                        <a:t>https://doi.org/10.17723/aarc.76.2.lh76217m2m376n28 </a:t>
                      </a:r>
                      <a:endParaRPr lang="en-US" sz="1400" dirty="0">
                        <a:solidFill>
                          <a:schemeClr val="accent1">
                            <a:lumMod val="50000"/>
                          </a:schemeClr>
                        </a:solidFill>
                      </a:endParaRPr>
                    </a:p>
                  </a:txBody>
                  <a:tcPr/>
                </a:tc>
                <a:extLst>
                  <a:ext uri="{0D108BD9-81ED-4DB2-BD59-A6C34878D82A}">
                    <a16:rowId xmlns:a16="http://schemas.microsoft.com/office/drawing/2014/main" val="1160715997"/>
                  </a:ext>
                </a:extLst>
              </a:tr>
              <a:tr h="0">
                <a:tc>
                  <a:txBody>
                    <a:bodyPr/>
                    <a:lstStyle/>
                    <a:p>
                      <a:r>
                        <a:rPr lang="en-US" sz="1400" dirty="0"/>
                        <a:t>Scientific Data Curation in Government Agencies: Teaching Agency Data Creators How to Develop an OAIS-Compliant Digital Curation System - Lorraine L. Richards and William C. </a:t>
                      </a:r>
                      <a:r>
                        <a:rPr lang="en-US" sz="1400" dirty="0" err="1"/>
                        <a:t>Regli</a:t>
                      </a:r>
                      <a:r>
                        <a:rPr lang="en-US" sz="1400" dirty="0"/>
                        <a:t> [2014]</a:t>
                      </a:r>
                    </a:p>
                  </a:txBody>
                  <a:tcPr/>
                </a:tc>
                <a:tc>
                  <a:txBody>
                    <a:bodyPr/>
                    <a:lstStyle/>
                    <a:p>
                      <a:pPr marL="0" algn="l" defTabSz="914400" rtl="0" eaLnBrk="1" latinLnBrk="0" hangingPunct="1"/>
                      <a:r>
                        <a:rPr lang="en-US" sz="1400" kern="1200" dirty="0">
                          <a:solidFill>
                            <a:schemeClr val="dk1"/>
                          </a:solidFill>
                          <a:latin typeface="+mn-lt"/>
                          <a:ea typeface="+mn-ea"/>
                          <a:cs typeface="+mn-cs"/>
                        </a:rPr>
                        <a:t>Richards, Lorraine L. “Teaching Data Creators How to Develop an OAIS-Compliant Digital Curation System: </a:t>
                      </a:r>
                      <a:r>
                        <a:rPr lang="en-US" sz="1400" kern="1200" dirty="0" err="1">
                          <a:solidFill>
                            <a:schemeClr val="dk1"/>
                          </a:solidFill>
                          <a:latin typeface="+mn-lt"/>
                          <a:ea typeface="+mn-ea"/>
                          <a:cs typeface="+mn-cs"/>
                        </a:rPr>
                        <a:t>Colearning</a:t>
                      </a:r>
                      <a:r>
                        <a:rPr lang="en-US" sz="1400" kern="1200" dirty="0">
                          <a:solidFill>
                            <a:schemeClr val="dk1"/>
                          </a:solidFill>
                          <a:latin typeface="+mn-lt"/>
                          <a:ea typeface="+mn-ea"/>
                          <a:cs typeface="+mn-cs"/>
                        </a:rPr>
                        <a:t> and Breakdowns in Support of Requirements Analysis.” </a:t>
                      </a:r>
                      <a:r>
                        <a:rPr lang="en-US" sz="1400" i="1" kern="1200" dirty="0">
                          <a:solidFill>
                            <a:schemeClr val="dk1"/>
                          </a:solidFill>
                          <a:latin typeface="+mn-lt"/>
                          <a:ea typeface="+mn-ea"/>
                          <a:cs typeface="+mn-cs"/>
                        </a:rPr>
                        <a:t>American Archivist</a:t>
                      </a:r>
                      <a:r>
                        <a:rPr lang="en-US" sz="1400" kern="1200" dirty="0">
                          <a:solidFill>
                            <a:schemeClr val="dk1"/>
                          </a:solidFill>
                          <a:latin typeface="+mn-lt"/>
                          <a:ea typeface="+mn-ea"/>
                          <a:cs typeface="+mn-cs"/>
                        </a:rPr>
                        <a:t> 79, no. 2, (2016): 371-391. </a:t>
                      </a:r>
                    </a:p>
                    <a:p>
                      <a:r>
                        <a:rPr lang="en-US" sz="1400" dirty="0">
                          <a:solidFill>
                            <a:schemeClr val="accent1">
                              <a:lumMod val="50000"/>
                            </a:schemeClr>
                          </a:solidFill>
                          <a:hlinkClick r:id="rId5">
                            <a:extLst>
                              <a:ext uri="{A12FA001-AC4F-418D-AE19-62706E023703}">
                                <ahyp:hlinkClr xmlns:ahyp="http://schemas.microsoft.com/office/drawing/2018/hyperlinkcolor" val="tx"/>
                              </a:ext>
                            </a:extLst>
                          </a:hlinkClick>
                        </a:rPr>
                        <a:t>https://doi.org/10.17723/0360-9081-79.2.371</a:t>
                      </a:r>
                      <a:r>
                        <a:rPr lang="en-US" sz="1400" dirty="0">
                          <a:solidFill>
                            <a:schemeClr val="accent1">
                              <a:lumMod val="50000"/>
                            </a:schemeClr>
                          </a:solidFill>
                        </a:rPr>
                        <a:t> </a:t>
                      </a:r>
                    </a:p>
                  </a:txBody>
                  <a:tcPr/>
                </a:tc>
                <a:extLst>
                  <a:ext uri="{0D108BD9-81ED-4DB2-BD59-A6C34878D82A}">
                    <a16:rowId xmlns:a16="http://schemas.microsoft.com/office/drawing/2014/main" val="2725850366"/>
                  </a:ext>
                </a:extLst>
              </a:tr>
              <a:tr h="0">
                <a:tc>
                  <a:txBody>
                    <a:bodyPr/>
                    <a:lstStyle/>
                    <a:p>
                      <a:r>
                        <a:rPr lang="en-US" sz="1400" dirty="0"/>
                        <a:t>How We Can Use What We Already Know to Learn More: An Ontology for Linking Curriculum to Cultural Heritage - Sonia </a:t>
                      </a:r>
                      <a:r>
                        <a:rPr lang="en-US" sz="1400" dirty="0" err="1"/>
                        <a:t>Yaco</a:t>
                      </a:r>
                      <a:r>
                        <a:rPr lang="en-US" sz="1400" dirty="0"/>
                        <a:t>, </a:t>
                      </a:r>
                      <a:r>
                        <a:rPr lang="en-US" sz="1400" dirty="0" err="1"/>
                        <a:t>Arkalgud</a:t>
                      </a:r>
                      <a:r>
                        <a:rPr lang="en-US" sz="1400" dirty="0"/>
                        <a:t> </a:t>
                      </a:r>
                      <a:r>
                        <a:rPr lang="en-US" sz="1400" dirty="0" err="1"/>
                        <a:t>Ramaprasad</a:t>
                      </a:r>
                      <a:r>
                        <a:rPr lang="en-US" sz="1400" dirty="0"/>
                        <a:t>, </a:t>
                      </a:r>
                      <a:r>
                        <a:rPr lang="en-US" sz="1400" dirty="0" err="1"/>
                        <a:t>Saleha</a:t>
                      </a:r>
                      <a:r>
                        <a:rPr lang="en-US" sz="1400" dirty="0"/>
                        <a:t> Rizvi [2016]</a:t>
                      </a:r>
                    </a:p>
                  </a:txBody>
                  <a:tcPr/>
                </a:tc>
                <a:tc>
                  <a:txBody>
                    <a:bodyPr/>
                    <a:lstStyle/>
                    <a:p>
                      <a:r>
                        <a:rPr lang="en-US" sz="1400" dirty="0" err="1"/>
                        <a:t>Yaco</a:t>
                      </a:r>
                      <a:r>
                        <a:rPr lang="en-US" sz="1400" dirty="0"/>
                        <a:t>, Sonia, Caroline Brown, and Lee Konrad. “Linking Special Collections to Classrooms: A Curriculum-to-Collection Crosswalk.” </a:t>
                      </a:r>
                      <a:r>
                        <a:rPr lang="en-US" sz="1400" i="1" dirty="0"/>
                        <a:t>American Archivist </a:t>
                      </a:r>
                      <a:r>
                        <a:rPr lang="en-US" sz="1400" dirty="0"/>
                        <a:t>79, no. 2 (2016): 417-437.</a:t>
                      </a:r>
                    </a:p>
                    <a:p>
                      <a:r>
                        <a:rPr lang="en-US" sz="1400" dirty="0">
                          <a:solidFill>
                            <a:schemeClr val="accent1">
                              <a:lumMod val="50000"/>
                            </a:schemeClr>
                          </a:solidFill>
                          <a:hlinkClick r:id="rId6">
                            <a:extLst>
                              <a:ext uri="{A12FA001-AC4F-418D-AE19-62706E023703}">
                                <ahyp:hlinkClr xmlns:ahyp="http://schemas.microsoft.com/office/drawing/2018/hyperlinkcolor" val="tx"/>
                              </a:ext>
                            </a:extLst>
                          </a:hlinkClick>
                        </a:rPr>
                        <a:t>https://doi.org/10.17723/0360-9081-79.2.417 </a:t>
                      </a:r>
                      <a:endParaRPr lang="en-US" sz="1400" dirty="0">
                        <a:solidFill>
                          <a:schemeClr val="accent1">
                            <a:lumMod val="50000"/>
                          </a:schemeClr>
                        </a:solidFill>
                      </a:endParaRPr>
                    </a:p>
                  </a:txBody>
                  <a:tcPr/>
                </a:tc>
                <a:extLst>
                  <a:ext uri="{0D108BD9-81ED-4DB2-BD59-A6C34878D82A}">
                    <a16:rowId xmlns:a16="http://schemas.microsoft.com/office/drawing/2014/main" val="1083920231"/>
                  </a:ext>
                </a:extLst>
              </a:tr>
              <a:tr h="0">
                <a:tc>
                  <a:txBody>
                    <a:bodyPr/>
                    <a:lstStyle/>
                    <a:p>
                      <a:r>
                        <a:rPr lang="en-US" sz="1400" u="none" dirty="0"/>
                        <a:t>Our Archives, but Not Ourselves: Filling the Gap of Research About Women Archivists - Alexandra A.A. Orchard, Kristen </a:t>
                      </a:r>
                      <a:r>
                        <a:rPr lang="en-US" sz="1400" u="none" dirty="0" err="1"/>
                        <a:t>Chinery</a:t>
                      </a:r>
                      <a:r>
                        <a:rPr lang="en-US" sz="1400" u="none" dirty="0"/>
                        <a:t>, Leslie Van Veen McRoberts, Alison Stankrauff [2016]</a:t>
                      </a:r>
                    </a:p>
                  </a:txBody>
                  <a:tcPr/>
                </a:tc>
                <a:tc>
                  <a:txBody>
                    <a:bodyPr/>
                    <a:lstStyle/>
                    <a:p>
                      <a:r>
                        <a:rPr lang="en-US" sz="1400" u="none" dirty="0"/>
                        <a:t>Orchard, Alexandra A. A. Kristen </a:t>
                      </a:r>
                      <a:r>
                        <a:rPr lang="en-US" sz="1400" u="none" dirty="0" err="1"/>
                        <a:t>Chinery</a:t>
                      </a:r>
                      <a:r>
                        <a:rPr lang="en-US" sz="1400" u="none" dirty="0"/>
                        <a:t>, Alison Stankrauff, and Leslie Van Veen McRoberts. “The Archival Mystique: Women Archivists Are Professional Archivists.” </a:t>
                      </a:r>
                      <a:r>
                        <a:rPr lang="en-US" sz="1400" i="1" u="none" dirty="0"/>
                        <a:t>American Archivist </a:t>
                      </a:r>
                      <a:r>
                        <a:rPr lang="en-US" sz="1400" u="none" dirty="0"/>
                        <a:t>82, no. 1 (2019): 53-90.</a:t>
                      </a:r>
                    </a:p>
                    <a:p>
                      <a:r>
                        <a:rPr lang="en-US" sz="1400" u="none" dirty="0">
                          <a:solidFill>
                            <a:schemeClr val="accent1">
                              <a:lumMod val="50000"/>
                            </a:schemeClr>
                          </a:solidFill>
                          <a:hlinkClick r:id="rId7">
                            <a:extLst>
                              <a:ext uri="{A12FA001-AC4F-418D-AE19-62706E023703}">
                                <ahyp:hlinkClr xmlns:ahyp="http://schemas.microsoft.com/office/drawing/2018/hyperlinkcolor" val="tx"/>
                              </a:ext>
                            </a:extLst>
                          </a:hlinkClick>
                        </a:rPr>
                        <a:t>https://doi.org/10.17723/0360-9081-82.1.53 </a:t>
                      </a:r>
                      <a:endParaRPr lang="en-US" sz="1400" u="none" dirty="0">
                        <a:solidFill>
                          <a:schemeClr val="accent1">
                            <a:lumMod val="50000"/>
                          </a:schemeClr>
                        </a:solidFill>
                      </a:endParaRPr>
                    </a:p>
                  </a:txBody>
                  <a:tcPr/>
                </a:tc>
                <a:extLst>
                  <a:ext uri="{0D108BD9-81ED-4DB2-BD59-A6C34878D82A}">
                    <a16:rowId xmlns:a16="http://schemas.microsoft.com/office/drawing/2014/main" val="2723444992"/>
                  </a:ext>
                </a:extLst>
              </a:tr>
            </a:tbl>
          </a:graphicData>
        </a:graphic>
      </p:graphicFrame>
    </p:spTree>
    <p:extLst>
      <p:ext uri="{BB962C8B-B14F-4D97-AF65-F5344CB8AC3E}">
        <p14:creationId xmlns:p14="http://schemas.microsoft.com/office/powerpoint/2010/main" val="197184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187576A6-6989-463C-B51D-706B82B49B4D}"/>
              </a:ext>
            </a:extLst>
          </p:cNvPr>
          <p:cNvGraphicFramePr>
            <a:graphicFrameLocks noGrp="1"/>
          </p:cNvGraphicFramePr>
          <p:nvPr/>
        </p:nvGraphicFramePr>
        <p:xfrm>
          <a:off x="150920" y="107105"/>
          <a:ext cx="11899948" cy="4124880"/>
        </p:xfrm>
        <a:graphic>
          <a:graphicData uri="http://schemas.openxmlformats.org/drawingml/2006/table">
            <a:tbl>
              <a:tblPr firstRow="1" bandRow="1">
                <a:tableStyleId>{5C22544A-7EE6-4342-B048-85BDC9FD1C3A}</a:tableStyleId>
              </a:tblPr>
              <a:tblGrid>
                <a:gridCol w="6027938">
                  <a:extLst>
                    <a:ext uri="{9D8B030D-6E8A-4147-A177-3AD203B41FA5}">
                      <a16:colId xmlns:a16="http://schemas.microsoft.com/office/drawing/2014/main" val="1580525808"/>
                    </a:ext>
                  </a:extLst>
                </a:gridCol>
                <a:gridCol w="5872010">
                  <a:extLst>
                    <a:ext uri="{9D8B030D-6E8A-4147-A177-3AD203B41FA5}">
                      <a16:colId xmlns:a16="http://schemas.microsoft.com/office/drawing/2014/main" val="1228299803"/>
                    </a:ext>
                  </a:extLst>
                </a:gridCol>
              </a:tblGrid>
              <a:tr h="558720">
                <a:tc>
                  <a:txBody>
                    <a:bodyPr/>
                    <a:lstStyle/>
                    <a:p>
                      <a:r>
                        <a:rPr lang="en-US" dirty="0"/>
                        <a:t>Research Forum Contribution [Research Forum Year]</a:t>
                      </a:r>
                    </a:p>
                  </a:txBody>
                  <a:tcPr>
                    <a:solidFill>
                      <a:schemeClr val="accent2">
                        <a:lumMod val="75000"/>
                      </a:schemeClr>
                    </a:solidFill>
                  </a:tcPr>
                </a:tc>
                <a:tc>
                  <a:txBody>
                    <a:bodyPr/>
                    <a:lstStyle/>
                    <a:p>
                      <a:r>
                        <a:rPr lang="en-US" dirty="0"/>
                        <a:t>Associated </a:t>
                      </a:r>
                      <a:r>
                        <a:rPr lang="en-US" i="1" dirty="0"/>
                        <a:t>American Archivist </a:t>
                      </a:r>
                      <a:r>
                        <a:rPr lang="en-US" dirty="0"/>
                        <a:t>Article</a:t>
                      </a:r>
                    </a:p>
                  </a:txBody>
                  <a:tcPr>
                    <a:solidFill>
                      <a:schemeClr val="accent2">
                        <a:lumMod val="75000"/>
                      </a:schemeClr>
                    </a:solidFill>
                  </a:tcPr>
                </a:tc>
                <a:extLst>
                  <a:ext uri="{0D108BD9-81ED-4DB2-BD59-A6C34878D82A}">
                    <a16:rowId xmlns:a16="http://schemas.microsoft.com/office/drawing/2014/main" val="3218720074"/>
                  </a:ext>
                </a:extLst>
              </a:tr>
              <a:tr h="0">
                <a:tc>
                  <a:txBody>
                    <a:bodyPr/>
                    <a:lstStyle/>
                    <a:p>
                      <a:r>
                        <a:rPr lang="en-US" sz="1400" dirty="0"/>
                        <a:t>Evaluating How Archival Websites Allow Researchers to Prepare for an In-Person Visit - Scott </a:t>
                      </a:r>
                      <a:r>
                        <a:rPr lang="en-US" sz="1400" dirty="0" err="1"/>
                        <a:t>Pitol</a:t>
                      </a:r>
                      <a:r>
                        <a:rPr lang="en-US" sz="1400" dirty="0"/>
                        <a:t> [2017]</a:t>
                      </a:r>
                    </a:p>
                  </a:txBody>
                  <a:tcPr/>
                </a:tc>
                <a:tc>
                  <a:txBody>
                    <a:bodyPr/>
                    <a:lstStyle/>
                    <a:p>
                      <a:r>
                        <a:rPr lang="en-US" sz="1400" dirty="0" err="1"/>
                        <a:t>Pitol</a:t>
                      </a:r>
                      <a:r>
                        <a:rPr lang="en-US" sz="1400" dirty="0"/>
                        <a:t>, Scott P. “Evaluating How Well an Archival Website Allows a Researcher to Prepare for an On-Site Visit.” </a:t>
                      </a:r>
                      <a:r>
                        <a:rPr lang="en-US" sz="1400" i="1" dirty="0"/>
                        <a:t>American Archivist </a:t>
                      </a:r>
                      <a:r>
                        <a:rPr lang="en-US" sz="1400" dirty="0"/>
                        <a:t>82, no. 1 (2019): 137-154.</a:t>
                      </a:r>
                    </a:p>
                    <a:p>
                      <a:r>
                        <a:rPr lang="en-US" sz="1400" dirty="0">
                          <a:solidFill>
                            <a:schemeClr val="accent1">
                              <a:lumMod val="50000"/>
                            </a:schemeClr>
                          </a:solidFill>
                          <a:hlinkClick r:id="rId2">
                            <a:extLst>
                              <a:ext uri="{A12FA001-AC4F-418D-AE19-62706E023703}">
                                <ahyp:hlinkClr xmlns:ahyp="http://schemas.microsoft.com/office/drawing/2018/hyperlinkcolor" val="tx"/>
                              </a:ext>
                            </a:extLst>
                          </a:hlinkClick>
                        </a:rPr>
                        <a:t>https://doi.org/10.17723/0360-9081-82.1.137 </a:t>
                      </a:r>
                      <a:endParaRPr lang="en-US" sz="1400" dirty="0">
                        <a:solidFill>
                          <a:schemeClr val="accent1">
                            <a:lumMod val="50000"/>
                          </a:schemeClr>
                        </a:solidFill>
                      </a:endParaRPr>
                    </a:p>
                  </a:txBody>
                  <a:tcPr/>
                </a:tc>
                <a:extLst>
                  <a:ext uri="{0D108BD9-81ED-4DB2-BD59-A6C34878D82A}">
                    <a16:rowId xmlns:a16="http://schemas.microsoft.com/office/drawing/2014/main" val="1842530035"/>
                  </a:ext>
                </a:extLst>
              </a:tr>
              <a:tr h="0">
                <a:tc>
                  <a:txBody>
                    <a:bodyPr/>
                    <a:lstStyle/>
                    <a:p>
                      <a:r>
                        <a:rPr lang="en-US" sz="1400" dirty="0"/>
                        <a:t>The State of Reappraisal and Deaccessioning in Archives - Marcella (</a:t>
                      </a:r>
                      <a:r>
                        <a:rPr lang="en-US" sz="1400" dirty="0" err="1"/>
                        <a:t>Wiget</a:t>
                      </a:r>
                      <a:r>
                        <a:rPr lang="en-US" sz="1400" dirty="0"/>
                        <a:t>) Huggard, Laura Uglean Jackson [2017]</a:t>
                      </a:r>
                    </a:p>
                  </a:txBody>
                  <a:tcPr/>
                </a:tc>
                <a:tc>
                  <a:txBody>
                    <a:bodyPr/>
                    <a:lstStyle/>
                    <a:p>
                      <a:r>
                        <a:rPr lang="en-US" sz="1400" dirty="0"/>
                        <a:t>Huggard, Marcella and Laura Uglean Jackson “Practices in Progress: The State of Reappraisal and Deaccessioning in Archives.” </a:t>
                      </a:r>
                      <a:r>
                        <a:rPr lang="en-US" sz="1400" i="1" dirty="0"/>
                        <a:t>American Archivist </a:t>
                      </a:r>
                      <a:r>
                        <a:rPr lang="en-US" sz="1400" dirty="0"/>
                        <a:t> 82, no. 2 (2019): 508-547.</a:t>
                      </a:r>
                    </a:p>
                    <a:p>
                      <a:r>
                        <a:rPr lang="en-US" sz="1400" dirty="0">
                          <a:solidFill>
                            <a:schemeClr val="accent1">
                              <a:lumMod val="50000"/>
                            </a:schemeClr>
                          </a:solidFill>
                          <a:hlinkClick r:id="rId3">
                            <a:extLst>
                              <a:ext uri="{A12FA001-AC4F-418D-AE19-62706E023703}">
                                <ahyp:hlinkClr xmlns:ahyp="http://schemas.microsoft.com/office/drawing/2018/hyperlinkcolor" val="tx"/>
                              </a:ext>
                            </a:extLst>
                          </a:hlinkClick>
                        </a:rPr>
                        <a:t>https://doi.org/10.17723/aarc-82-02-04 </a:t>
                      </a:r>
                      <a:endParaRPr lang="en-US" sz="1400" dirty="0">
                        <a:solidFill>
                          <a:schemeClr val="accent1">
                            <a:lumMod val="50000"/>
                          </a:schemeClr>
                        </a:solidFill>
                      </a:endParaRPr>
                    </a:p>
                  </a:txBody>
                  <a:tcPr/>
                </a:tc>
                <a:extLst>
                  <a:ext uri="{0D108BD9-81ED-4DB2-BD59-A6C34878D82A}">
                    <a16:rowId xmlns:a16="http://schemas.microsoft.com/office/drawing/2014/main" val="1160715997"/>
                  </a:ext>
                </a:extLst>
              </a:tr>
              <a:tr h="0">
                <a:tc>
                  <a:txBody>
                    <a:bodyPr/>
                    <a:lstStyle/>
                    <a:p>
                      <a:r>
                        <a:rPr lang="en-US" sz="1400" dirty="0"/>
                        <a:t>Moving Image Social Tagging: Professional vs. Amateur Production Comparison - Edward Benoit [2017]</a:t>
                      </a:r>
                    </a:p>
                  </a:txBody>
                  <a:tcPr/>
                </a:tc>
                <a:tc>
                  <a:txBody>
                    <a:bodyPr/>
                    <a:lstStyle/>
                    <a:p>
                      <a:pPr marL="0" algn="l" defTabSz="914400" rtl="0" eaLnBrk="1" latinLnBrk="0" hangingPunct="1"/>
                      <a:r>
                        <a:rPr lang="en-US" sz="1400" dirty="0"/>
                        <a:t>Benoit, Edward Benoit, III. “#MPLP Part 1: Comparing Domain Expert and Novice Social Tags in a Minimally Processed Digital Archives.” </a:t>
                      </a:r>
                      <a:r>
                        <a:rPr lang="en-US" sz="1400" i="1" dirty="0"/>
                        <a:t>American Archivist </a:t>
                      </a:r>
                      <a:r>
                        <a:rPr lang="en-US" sz="1400" dirty="0"/>
                        <a:t>82, no. 2 (2017): 407-438.</a:t>
                      </a:r>
                    </a:p>
                    <a:p>
                      <a:pPr marL="0" algn="l" defTabSz="914400" rtl="0" eaLnBrk="1" latinLnBrk="0" hangingPunct="1"/>
                      <a:r>
                        <a:rPr lang="en-US" sz="1400" dirty="0">
                          <a:solidFill>
                            <a:schemeClr val="accent1">
                              <a:lumMod val="50000"/>
                            </a:schemeClr>
                          </a:solidFill>
                          <a:hlinkClick r:id="rId4">
                            <a:extLst>
                              <a:ext uri="{A12FA001-AC4F-418D-AE19-62706E023703}">
                                <ahyp:hlinkClr xmlns:ahyp="http://schemas.microsoft.com/office/drawing/2018/hyperlinkcolor" val="tx"/>
                              </a:ext>
                            </a:extLst>
                          </a:hlinkClick>
                        </a:rPr>
                        <a:t>https://doi.org/10.17723/0360-9081-80.2.407 </a:t>
                      </a:r>
                      <a:endParaRPr lang="en-US" sz="1400" dirty="0">
                        <a:solidFill>
                          <a:schemeClr val="accent1">
                            <a:lumMod val="50000"/>
                          </a:schemeClr>
                        </a:solidFill>
                      </a:endParaRPr>
                    </a:p>
                  </a:txBody>
                  <a:tcPr/>
                </a:tc>
                <a:extLst>
                  <a:ext uri="{0D108BD9-81ED-4DB2-BD59-A6C34878D82A}">
                    <a16:rowId xmlns:a16="http://schemas.microsoft.com/office/drawing/2014/main" val="2725850366"/>
                  </a:ext>
                </a:extLst>
              </a:tr>
              <a:tr h="0">
                <a:tc>
                  <a:txBody>
                    <a:bodyPr/>
                    <a:lstStyle/>
                    <a:p>
                      <a:r>
                        <a:rPr lang="en-US" sz="1400" dirty="0"/>
                        <a:t>Student Employment Matters: Mapping Literacies and Learning Outcomes in Special and Digital Collections - Erin Passehl-Stoddart [2017]</a:t>
                      </a:r>
                    </a:p>
                  </a:txBody>
                  <a:tcPr/>
                </a:tc>
                <a:tc>
                  <a:txBody>
                    <a:bodyPr/>
                    <a:lstStyle/>
                    <a:p>
                      <a:r>
                        <a:rPr lang="en-US" sz="1400" dirty="0"/>
                        <a:t>Erin Passehl-Stoddart, Erin. “’Let Me Tell You What I Learned’: Primary Source Literacy and Student Employment in Archives and Special Collections.” American Archivist 81, no. 2 (2018): 438-459.</a:t>
                      </a:r>
                    </a:p>
                    <a:p>
                      <a:r>
                        <a:rPr lang="en-US" sz="1400" dirty="0">
                          <a:solidFill>
                            <a:schemeClr val="accent1">
                              <a:lumMod val="50000"/>
                            </a:schemeClr>
                          </a:solidFill>
                          <a:hlinkClick r:id="rId5">
                            <a:extLst>
                              <a:ext uri="{A12FA001-AC4F-418D-AE19-62706E023703}">
                                <ahyp:hlinkClr xmlns:ahyp="http://schemas.microsoft.com/office/drawing/2018/hyperlinkcolor" val="tx"/>
                              </a:ext>
                            </a:extLst>
                          </a:hlinkClick>
                        </a:rPr>
                        <a:t>https://doi.org/10.17723/0360-9081-81.2.438 </a:t>
                      </a:r>
                      <a:endParaRPr lang="en-US" sz="1400" dirty="0">
                        <a:solidFill>
                          <a:schemeClr val="accent1">
                            <a:lumMod val="50000"/>
                          </a:schemeClr>
                        </a:solidFill>
                      </a:endParaRPr>
                    </a:p>
                  </a:txBody>
                  <a:tcPr/>
                </a:tc>
                <a:extLst>
                  <a:ext uri="{0D108BD9-81ED-4DB2-BD59-A6C34878D82A}">
                    <a16:rowId xmlns:a16="http://schemas.microsoft.com/office/drawing/2014/main" val="1083920231"/>
                  </a:ext>
                </a:extLst>
              </a:tr>
            </a:tbl>
          </a:graphicData>
        </a:graphic>
      </p:graphicFrame>
      <p:pic>
        <p:nvPicPr>
          <p:cNvPr id="4" name="Picture 3" descr="A picture containing rug, umbrella&#10;&#10;Description automatically generated">
            <a:extLst>
              <a:ext uri="{FF2B5EF4-FFF2-40B4-BE49-F238E27FC236}">
                <a16:creationId xmlns:a16="http://schemas.microsoft.com/office/drawing/2014/main" id="{2C4B740D-4EDF-485C-A986-01E858D3C83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7554" y="4291619"/>
            <a:ext cx="2610405" cy="2459276"/>
          </a:xfrm>
          <a:prstGeom prst="rect">
            <a:avLst/>
          </a:prstGeom>
        </p:spPr>
      </p:pic>
      <p:pic>
        <p:nvPicPr>
          <p:cNvPr id="6" name="Picture 5">
            <a:extLst>
              <a:ext uri="{FF2B5EF4-FFF2-40B4-BE49-F238E27FC236}">
                <a16:creationId xmlns:a16="http://schemas.microsoft.com/office/drawing/2014/main" id="{64F3222D-3434-48D8-ACEF-93354C86949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787959" y="4853292"/>
            <a:ext cx="9334500" cy="1143000"/>
          </a:xfrm>
          <a:prstGeom prst="rect">
            <a:avLst/>
          </a:prstGeom>
        </p:spPr>
      </p:pic>
    </p:spTree>
    <p:extLst>
      <p:ext uri="{BB962C8B-B14F-4D97-AF65-F5344CB8AC3E}">
        <p14:creationId xmlns:p14="http://schemas.microsoft.com/office/powerpoint/2010/main" val="3489731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02CAEE0-8DF2-4E9B-B259-25BD0F0D2BAC}"/>
              </a:ext>
            </a:extLst>
          </p:cNvPr>
          <p:cNvPicPr>
            <a:picLocks noChangeAspect="1"/>
          </p:cNvPicPr>
          <p:nvPr/>
        </p:nvPicPr>
        <p:blipFill>
          <a:blip r:embed="rId2"/>
          <a:stretch>
            <a:fillRect/>
          </a:stretch>
        </p:blipFill>
        <p:spPr>
          <a:xfrm>
            <a:off x="99152" y="106817"/>
            <a:ext cx="8613738" cy="5189083"/>
          </a:xfrm>
          <a:prstGeom prst="rect">
            <a:avLst/>
          </a:prstGeom>
          <a:ln>
            <a:solidFill>
              <a:schemeClr val="tx1"/>
            </a:solidFill>
          </a:ln>
        </p:spPr>
      </p:pic>
      <p:sp>
        <p:nvSpPr>
          <p:cNvPr id="3" name="TextBox 2">
            <a:extLst>
              <a:ext uri="{FF2B5EF4-FFF2-40B4-BE49-F238E27FC236}">
                <a16:creationId xmlns:a16="http://schemas.microsoft.com/office/drawing/2014/main" id="{CDF39421-C7F4-4992-897B-9FB23A3AA4A6}"/>
              </a:ext>
            </a:extLst>
          </p:cNvPr>
          <p:cNvSpPr txBox="1"/>
          <p:nvPr/>
        </p:nvSpPr>
        <p:spPr>
          <a:xfrm>
            <a:off x="2552700" y="5720775"/>
            <a:ext cx="6797502" cy="738664"/>
          </a:xfrm>
          <a:prstGeom prst="rect">
            <a:avLst/>
          </a:prstGeom>
          <a:noFill/>
        </p:spPr>
        <p:txBody>
          <a:bodyPr wrap="none" rtlCol="0">
            <a:spAutoFit/>
          </a:bodyPr>
          <a:lstStyle/>
          <a:p>
            <a:r>
              <a:rPr lang="en-US" sz="4200" dirty="0">
                <a:solidFill>
                  <a:schemeClr val="accent1">
                    <a:lumMod val="50000"/>
                  </a:schemeClr>
                </a:solidFill>
                <a:hlinkClick r:id="rId3">
                  <a:extLst>
                    <a:ext uri="{A12FA001-AC4F-418D-AE19-62706E023703}">
                      <ahyp:hlinkClr xmlns:ahyp="http://schemas.microsoft.com/office/drawing/2018/hyperlinkcolor" val="tx"/>
                    </a:ext>
                  </a:extLst>
                </a:hlinkClick>
              </a:rPr>
              <a:t>https://americanarchivist.org/</a:t>
            </a:r>
            <a:endParaRPr lang="en-US" sz="4200" dirty="0">
              <a:solidFill>
                <a:schemeClr val="accent1">
                  <a:lumMod val="50000"/>
                </a:schemeClr>
              </a:solidFill>
            </a:endParaRPr>
          </a:p>
        </p:txBody>
      </p:sp>
      <p:sp>
        <p:nvSpPr>
          <p:cNvPr id="4" name="TextBox 3">
            <a:extLst>
              <a:ext uri="{FF2B5EF4-FFF2-40B4-BE49-F238E27FC236}">
                <a16:creationId xmlns:a16="http://schemas.microsoft.com/office/drawing/2014/main" id="{C0EA8BF6-8AB6-4AF4-AA04-45657CF0DA2D}"/>
              </a:ext>
            </a:extLst>
          </p:cNvPr>
          <p:cNvSpPr txBox="1"/>
          <p:nvPr/>
        </p:nvSpPr>
        <p:spPr>
          <a:xfrm>
            <a:off x="8848726" y="314325"/>
            <a:ext cx="2819400" cy="4893647"/>
          </a:xfrm>
          <a:prstGeom prst="rect">
            <a:avLst/>
          </a:prstGeom>
          <a:noFill/>
        </p:spPr>
        <p:txBody>
          <a:bodyPr wrap="square" rtlCol="0">
            <a:spAutoFit/>
          </a:bodyPr>
          <a:lstStyle/>
          <a:p>
            <a:pPr marL="285750" indent="-285750">
              <a:buFont typeface="Arial" panose="020B0604020202020204" pitchFamily="34" charset="0"/>
              <a:buChar char="•"/>
            </a:pPr>
            <a:r>
              <a:rPr lang="en-US" sz="2400" dirty="0"/>
              <a:t>Register as a reviewer (through PeerTrack)</a:t>
            </a:r>
          </a:p>
          <a:p>
            <a:pPr marL="285750" indent="-285750">
              <a:buFont typeface="Arial" panose="020B0604020202020204" pitchFamily="34" charset="0"/>
              <a:buChar char="•"/>
            </a:pPr>
            <a:r>
              <a:rPr lang="en-US" sz="2400" dirty="0"/>
              <a:t>Contact Editor or other Editorial Board members with questions, comments or ideas for articles or book reviews</a:t>
            </a:r>
          </a:p>
          <a:p>
            <a:pPr marL="285750" indent="-285750">
              <a:buFont typeface="Arial" panose="020B0604020202020204" pitchFamily="34" charset="0"/>
              <a:buChar char="•"/>
            </a:pPr>
            <a:r>
              <a:rPr lang="en-US" sz="2400" dirty="0"/>
              <a:t>Read guidance for authors</a:t>
            </a:r>
          </a:p>
          <a:p>
            <a:pPr marL="285750" indent="-285750">
              <a:buFont typeface="Arial" panose="020B0604020202020204" pitchFamily="34" charset="0"/>
              <a:buChar char="•"/>
            </a:pPr>
            <a:r>
              <a:rPr lang="en-US" sz="2400" dirty="0"/>
              <a:t>Submit an article </a:t>
            </a:r>
          </a:p>
        </p:txBody>
      </p:sp>
    </p:spTree>
    <p:extLst>
      <p:ext uri="{BB962C8B-B14F-4D97-AF65-F5344CB8AC3E}">
        <p14:creationId xmlns:p14="http://schemas.microsoft.com/office/powerpoint/2010/main" val="951412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E6115318-6BC8-46AF-B6E1-F13159C235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3843" y="313759"/>
            <a:ext cx="10515600" cy="604617"/>
          </a:xfrm>
        </p:spPr>
      </p:pic>
      <p:sp>
        <p:nvSpPr>
          <p:cNvPr id="10" name="TextBox 9">
            <a:extLst>
              <a:ext uri="{FF2B5EF4-FFF2-40B4-BE49-F238E27FC236}">
                <a16:creationId xmlns:a16="http://schemas.microsoft.com/office/drawing/2014/main" id="{E81AF1E2-1A39-4185-B686-30781288554A}"/>
              </a:ext>
            </a:extLst>
          </p:cNvPr>
          <p:cNvSpPr txBox="1"/>
          <p:nvPr/>
        </p:nvSpPr>
        <p:spPr>
          <a:xfrm>
            <a:off x="1215956" y="1247302"/>
            <a:ext cx="10783003" cy="4524315"/>
          </a:xfrm>
          <a:prstGeom prst="rect">
            <a:avLst/>
          </a:prstGeom>
          <a:noFill/>
        </p:spPr>
        <p:txBody>
          <a:bodyPr wrap="square" rtlCol="0">
            <a:spAutoFit/>
          </a:bodyPr>
          <a:lstStyle/>
          <a:p>
            <a:r>
              <a:rPr lang="en-US" sz="2800" b="1" dirty="0">
                <a:solidFill>
                  <a:schemeClr val="accent1">
                    <a:lumMod val="75000"/>
                  </a:schemeClr>
                </a:solidFill>
              </a:rPr>
              <a:t>Virtual Research Forum Team</a:t>
            </a:r>
          </a:p>
          <a:p>
            <a:endParaRPr lang="en-US" sz="2800" dirty="0">
              <a:solidFill>
                <a:schemeClr val="accent1">
                  <a:lumMod val="75000"/>
                </a:schemeClr>
              </a:solidFill>
            </a:endParaRPr>
          </a:p>
          <a:p>
            <a:r>
              <a:rPr lang="en-US" sz="2800" b="1" i="1" dirty="0">
                <a:solidFill>
                  <a:schemeClr val="accent1">
                    <a:lumMod val="75000"/>
                  </a:schemeClr>
                </a:solidFill>
              </a:rPr>
              <a:t>Nance McGovern </a:t>
            </a:r>
            <a:r>
              <a:rPr lang="en-US" sz="2800" dirty="0">
                <a:solidFill>
                  <a:schemeClr val="accent1">
                    <a:lumMod val="75000"/>
                  </a:schemeClr>
                </a:solidFill>
              </a:rPr>
              <a:t>– forum host, session facilitator, hopeful realist </a:t>
            </a:r>
          </a:p>
          <a:p>
            <a:r>
              <a:rPr lang="en-US" sz="2800" b="1" i="1" dirty="0">
                <a:solidFill>
                  <a:schemeClr val="accent1">
                    <a:lumMod val="75000"/>
                  </a:schemeClr>
                </a:solidFill>
              </a:rPr>
              <a:t>Kari Smith </a:t>
            </a:r>
            <a:r>
              <a:rPr lang="en-US" sz="2800" dirty="0">
                <a:solidFill>
                  <a:schemeClr val="accent1">
                    <a:lumMod val="75000"/>
                  </a:schemeClr>
                </a:solidFill>
              </a:rPr>
              <a:t>– session facilitator and Zoom wrangler</a:t>
            </a:r>
          </a:p>
          <a:p>
            <a:r>
              <a:rPr lang="en-US" sz="2800" b="1" i="1" dirty="0">
                <a:solidFill>
                  <a:schemeClr val="accent1">
                    <a:lumMod val="75000"/>
                  </a:schemeClr>
                </a:solidFill>
              </a:rPr>
              <a:t>Heather Soyka </a:t>
            </a:r>
            <a:r>
              <a:rPr lang="en-US" sz="2800" dirty="0">
                <a:solidFill>
                  <a:schemeClr val="accent1">
                    <a:lumMod val="75000"/>
                  </a:schemeClr>
                </a:solidFill>
              </a:rPr>
              <a:t>– social media, Q&amp;A fiddling, dot connector</a:t>
            </a:r>
          </a:p>
          <a:p>
            <a:r>
              <a:rPr lang="en-US" sz="2800" b="1" i="1" dirty="0">
                <a:solidFill>
                  <a:schemeClr val="accent1">
                    <a:lumMod val="75000"/>
                  </a:schemeClr>
                </a:solidFill>
              </a:rPr>
              <a:t>Kate Neptune </a:t>
            </a:r>
            <a:r>
              <a:rPr lang="en-US" sz="2800" dirty="0">
                <a:solidFill>
                  <a:schemeClr val="accent1">
                    <a:lumMod val="75000"/>
                  </a:schemeClr>
                </a:solidFill>
              </a:rPr>
              <a:t>– Q&amp;A coordination, notes, timekeeping, miracles</a:t>
            </a:r>
          </a:p>
          <a:p>
            <a:r>
              <a:rPr lang="en-US" sz="2800" b="1" i="1" dirty="0">
                <a:solidFill>
                  <a:schemeClr val="accent1">
                    <a:lumMod val="75000"/>
                  </a:schemeClr>
                </a:solidFill>
              </a:rPr>
              <a:t>Rebecca C. Thayer </a:t>
            </a:r>
            <a:r>
              <a:rPr lang="en-US" sz="2800" dirty="0">
                <a:solidFill>
                  <a:schemeClr val="accent1">
                    <a:lumMod val="75000"/>
                  </a:schemeClr>
                </a:solidFill>
              </a:rPr>
              <a:t>– Q&amp;A coordination, notes, timekeeping, team spirit</a:t>
            </a:r>
          </a:p>
          <a:p>
            <a:endParaRPr lang="en-US" sz="2800" dirty="0">
              <a:solidFill>
                <a:schemeClr val="accent1">
                  <a:lumMod val="75000"/>
                </a:schemeClr>
              </a:solidFill>
            </a:endParaRPr>
          </a:p>
          <a:p>
            <a:endParaRPr lang="en-US" sz="2800" dirty="0">
              <a:solidFill>
                <a:schemeClr val="accent1">
                  <a:lumMod val="75000"/>
                </a:schemeClr>
              </a:solidFill>
            </a:endParaRPr>
          </a:p>
          <a:p>
            <a:pPr algn="ctr"/>
            <a:r>
              <a:rPr lang="en-US" sz="3600" dirty="0">
                <a:solidFill>
                  <a:schemeClr val="accent1">
                    <a:lumMod val="75000"/>
                  </a:schemeClr>
                </a:solidFill>
                <a:effectLst>
                  <a:outerShdw blurRad="38100" dist="38100" dir="2700000" algn="tl">
                    <a:srgbClr val="000000">
                      <a:alpha val="43137"/>
                    </a:srgbClr>
                  </a:outerShdw>
                </a:effectLst>
              </a:rPr>
              <a:t>Thank you!</a:t>
            </a:r>
          </a:p>
        </p:txBody>
      </p:sp>
      <p:sp>
        <p:nvSpPr>
          <p:cNvPr id="4" name="Rectangle 3">
            <a:extLst>
              <a:ext uri="{FF2B5EF4-FFF2-40B4-BE49-F238E27FC236}">
                <a16:creationId xmlns:a16="http://schemas.microsoft.com/office/drawing/2014/main" id="{392330E3-F7EB-4CC7-A588-B450D8DD75C2}"/>
              </a:ext>
            </a:extLst>
          </p:cNvPr>
          <p:cNvSpPr/>
          <p:nvPr/>
        </p:nvSpPr>
        <p:spPr>
          <a:xfrm>
            <a:off x="7906189" y="431401"/>
            <a:ext cx="3560655" cy="461665"/>
          </a:xfrm>
          <a:prstGeom prst="rect">
            <a:avLst/>
          </a:prstGeom>
        </p:spPr>
        <p:txBody>
          <a:bodyPr wrap="none">
            <a:spAutoFit/>
          </a:bodyPr>
          <a:lstStyle/>
          <a:p>
            <a:r>
              <a:rPr lang="en-US" sz="2400" dirty="0">
                <a:solidFill>
                  <a:schemeClr val="accent1">
                    <a:lumMod val="75000"/>
                  </a:schemeClr>
                </a:solidFill>
              </a:rPr>
              <a:t>#SAA20RF   @</a:t>
            </a:r>
            <a:r>
              <a:rPr lang="en-US" sz="2400" dirty="0" err="1">
                <a:solidFill>
                  <a:schemeClr val="accent1">
                    <a:lumMod val="75000"/>
                  </a:schemeClr>
                </a:solidFill>
              </a:rPr>
              <a:t>SAAResearch</a:t>
            </a:r>
            <a:endParaRPr lang="en-US" sz="2400" dirty="0"/>
          </a:p>
        </p:txBody>
      </p:sp>
    </p:spTree>
    <p:extLst>
      <p:ext uri="{BB962C8B-B14F-4D97-AF65-F5344CB8AC3E}">
        <p14:creationId xmlns:p14="http://schemas.microsoft.com/office/powerpoint/2010/main" val="831241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E6115318-6BC8-46AF-B6E1-F13159C235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3843" y="313759"/>
            <a:ext cx="10515600" cy="604617"/>
          </a:xfrm>
        </p:spPr>
      </p:pic>
      <p:sp>
        <p:nvSpPr>
          <p:cNvPr id="10" name="TextBox 9">
            <a:extLst>
              <a:ext uri="{FF2B5EF4-FFF2-40B4-BE49-F238E27FC236}">
                <a16:creationId xmlns:a16="http://schemas.microsoft.com/office/drawing/2014/main" id="{E81AF1E2-1A39-4185-B686-30781288554A}"/>
              </a:ext>
            </a:extLst>
          </p:cNvPr>
          <p:cNvSpPr txBox="1"/>
          <p:nvPr/>
        </p:nvSpPr>
        <p:spPr>
          <a:xfrm>
            <a:off x="1215956" y="1216822"/>
            <a:ext cx="10976044" cy="6186309"/>
          </a:xfrm>
          <a:prstGeom prst="rect">
            <a:avLst/>
          </a:prstGeom>
          <a:noFill/>
        </p:spPr>
        <p:txBody>
          <a:bodyPr wrap="square" rtlCol="0">
            <a:spAutoFit/>
          </a:bodyPr>
          <a:lstStyle/>
          <a:p>
            <a:r>
              <a:rPr lang="en-US" sz="3600" dirty="0">
                <a:solidFill>
                  <a:schemeClr val="accent1">
                    <a:lumMod val="75000"/>
                  </a:schemeClr>
                </a:solidFill>
              </a:rPr>
              <a:t>Logistics</a:t>
            </a:r>
          </a:p>
          <a:p>
            <a:endParaRPr lang="en-US" sz="2800" dirty="0">
              <a:solidFill>
                <a:schemeClr val="accent1">
                  <a:lumMod val="75000"/>
                </a:schemeClr>
              </a:solidFill>
            </a:endParaRPr>
          </a:p>
          <a:p>
            <a:r>
              <a:rPr lang="en-US" sz="2800" dirty="0">
                <a:solidFill>
                  <a:schemeClr val="accent1">
                    <a:lumMod val="75000"/>
                  </a:schemeClr>
                </a:solidFill>
              </a:rPr>
              <a:t>Notes for presenters and attendees – Kari</a:t>
            </a:r>
          </a:p>
          <a:p>
            <a:endParaRPr lang="en-US" sz="2800" dirty="0">
              <a:solidFill>
                <a:schemeClr val="accent1">
                  <a:lumMod val="75000"/>
                </a:schemeClr>
              </a:solidFill>
            </a:endParaRPr>
          </a:p>
          <a:p>
            <a:r>
              <a:rPr lang="en-US" sz="2800" dirty="0">
                <a:solidFill>
                  <a:schemeClr val="accent1">
                    <a:lumMod val="75000"/>
                  </a:schemeClr>
                </a:solidFill>
              </a:rPr>
              <a:t>Codes of Conduct</a:t>
            </a:r>
          </a:p>
          <a:p>
            <a:r>
              <a:rPr lang="en-US" sz="2400" dirty="0">
                <a:solidFill>
                  <a:schemeClr val="accent1">
                    <a:lumMod val="75000"/>
                  </a:schemeClr>
                </a:solidFill>
              </a:rPr>
              <a:t>SAA Code of Conduct</a:t>
            </a:r>
          </a:p>
          <a:p>
            <a:r>
              <a:rPr lang="en-US" sz="2400" dirty="0">
                <a:solidFill>
                  <a:schemeClr val="accent1">
                    <a:lumMod val="75000"/>
                  </a:schemeClr>
                </a:solidFill>
              </a:rPr>
              <a:t>We value and respect our diverse guests, volunteers, service providers, and staff members. We expect all of our attendees to do the same. Read the SAA Code of Conduct </a:t>
            </a:r>
            <a:r>
              <a:rPr lang="en-US" sz="2400" u="sng" dirty="0">
                <a:solidFill>
                  <a:schemeClr val="accent1">
                    <a:lumMod val="75000"/>
                  </a:schemeClr>
                </a:solidFill>
                <a:hlinkClick r:id="rId3">
                  <a:extLst>
                    <a:ext uri="{A12FA001-AC4F-418D-AE19-62706E023703}">
                      <ahyp:hlinkClr xmlns:ahyp="http://schemas.microsoft.com/office/drawing/2018/hyperlinkcolor" val="tx"/>
                    </a:ext>
                  </a:extLst>
                </a:hlinkClick>
              </a:rPr>
              <a:t>https://www2.archivists.org/statements/saa-code-of-conduct</a:t>
            </a:r>
            <a:endParaRPr lang="en-US" sz="2400" dirty="0">
              <a:solidFill>
                <a:schemeClr val="accent1">
                  <a:lumMod val="75000"/>
                </a:schemeClr>
              </a:solidFill>
            </a:endParaRPr>
          </a:p>
          <a:p>
            <a:r>
              <a:rPr lang="en-US" sz="2400" dirty="0">
                <a:solidFill>
                  <a:schemeClr val="accent1">
                    <a:lumMod val="75000"/>
                  </a:schemeClr>
                </a:solidFill>
              </a:rPr>
              <a:t> </a:t>
            </a:r>
          </a:p>
          <a:p>
            <a:r>
              <a:rPr lang="en-US" sz="2400" dirty="0" err="1">
                <a:solidFill>
                  <a:schemeClr val="accent1">
                    <a:lumMod val="75000"/>
                  </a:schemeClr>
                </a:solidFill>
              </a:rPr>
              <a:t>CoSA</a:t>
            </a:r>
            <a:r>
              <a:rPr lang="en-US" sz="2400" dirty="0">
                <a:solidFill>
                  <a:schemeClr val="accent1">
                    <a:lumMod val="75000"/>
                  </a:schemeClr>
                </a:solidFill>
              </a:rPr>
              <a:t> members and others deserve an organizational environment where each individual is treated with dignity and respect. Read </a:t>
            </a:r>
            <a:r>
              <a:rPr lang="en-US" sz="2400" dirty="0" err="1">
                <a:solidFill>
                  <a:schemeClr val="accent1">
                    <a:lumMod val="75000"/>
                  </a:schemeClr>
                </a:solidFill>
              </a:rPr>
              <a:t>CoSA's</a:t>
            </a:r>
            <a:r>
              <a:rPr lang="en-US" sz="2400" dirty="0">
                <a:solidFill>
                  <a:schemeClr val="accent1">
                    <a:lumMod val="75000"/>
                  </a:schemeClr>
                </a:solidFill>
              </a:rPr>
              <a:t> Code of Conduct </a:t>
            </a:r>
            <a:r>
              <a:rPr lang="en-US" sz="2400" u="sng" dirty="0">
                <a:solidFill>
                  <a:schemeClr val="accent1">
                    <a:lumMod val="75000"/>
                  </a:schemeClr>
                </a:solidFill>
                <a:hlinkClick r:id="rId4">
                  <a:extLst>
                    <a:ext uri="{A12FA001-AC4F-418D-AE19-62706E023703}">
                      <ahyp:hlinkClr xmlns:ahyp="http://schemas.microsoft.com/office/drawing/2018/hyperlinkcolor" val="tx"/>
                    </a:ext>
                  </a:extLst>
                </a:hlinkClick>
              </a:rPr>
              <a:t>https://www.statearchivists.org/files/2715/2370/9801/CoSA_Code_of_Conduct_2018.pdf</a:t>
            </a:r>
            <a:endParaRPr lang="en-US" sz="2400" dirty="0">
              <a:solidFill>
                <a:schemeClr val="accent1">
                  <a:lumMod val="75000"/>
                </a:schemeClr>
              </a:solidFill>
            </a:endParaRPr>
          </a:p>
          <a:p>
            <a:endParaRPr lang="en-US" sz="3200" dirty="0">
              <a:solidFill>
                <a:schemeClr val="accent1">
                  <a:lumMod val="75000"/>
                </a:schemeClr>
              </a:solidFill>
            </a:endParaRPr>
          </a:p>
        </p:txBody>
      </p:sp>
      <p:sp>
        <p:nvSpPr>
          <p:cNvPr id="4" name="Rectangle 3">
            <a:extLst>
              <a:ext uri="{FF2B5EF4-FFF2-40B4-BE49-F238E27FC236}">
                <a16:creationId xmlns:a16="http://schemas.microsoft.com/office/drawing/2014/main" id="{392330E3-F7EB-4CC7-A588-B450D8DD75C2}"/>
              </a:ext>
            </a:extLst>
          </p:cNvPr>
          <p:cNvSpPr/>
          <p:nvPr/>
        </p:nvSpPr>
        <p:spPr>
          <a:xfrm>
            <a:off x="7906189" y="431401"/>
            <a:ext cx="3560655" cy="461665"/>
          </a:xfrm>
          <a:prstGeom prst="rect">
            <a:avLst/>
          </a:prstGeom>
        </p:spPr>
        <p:txBody>
          <a:bodyPr wrap="none">
            <a:spAutoFit/>
          </a:bodyPr>
          <a:lstStyle/>
          <a:p>
            <a:r>
              <a:rPr lang="en-US" sz="2400" dirty="0">
                <a:solidFill>
                  <a:schemeClr val="accent1">
                    <a:lumMod val="75000"/>
                  </a:schemeClr>
                </a:solidFill>
              </a:rPr>
              <a:t>#SAA20RF   @</a:t>
            </a:r>
            <a:r>
              <a:rPr lang="en-US" sz="2400" dirty="0" err="1">
                <a:solidFill>
                  <a:schemeClr val="accent1">
                    <a:lumMod val="75000"/>
                  </a:schemeClr>
                </a:solidFill>
              </a:rPr>
              <a:t>SAAResearch</a:t>
            </a:r>
            <a:endParaRPr lang="en-US" sz="2400" dirty="0"/>
          </a:p>
        </p:txBody>
      </p:sp>
    </p:spTree>
    <p:extLst>
      <p:ext uri="{BB962C8B-B14F-4D97-AF65-F5344CB8AC3E}">
        <p14:creationId xmlns:p14="http://schemas.microsoft.com/office/powerpoint/2010/main" val="359137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a:extLst>
              <a:ext uri="{FF2B5EF4-FFF2-40B4-BE49-F238E27FC236}">
                <a16:creationId xmlns:a16="http://schemas.microsoft.com/office/drawing/2014/main" id="{AEF655BC-1B42-461A-8748-F9C0572967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843" y="242639"/>
            <a:ext cx="10515600" cy="604617"/>
          </a:xfrm>
          <a:prstGeom prst="rect">
            <a:avLst/>
          </a:prstGeom>
        </p:spPr>
      </p:pic>
      <p:sp>
        <p:nvSpPr>
          <p:cNvPr id="5" name="Rectangle 4">
            <a:extLst>
              <a:ext uri="{FF2B5EF4-FFF2-40B4-BE49-F238E27FC236}">
                <a16:creationId xmlns:a16="http://schemas.microsoft.com/office/drawing/2014/main" id="{9234DF9C-BC24-475A-AAB3-8F300E6E2E08}"/>
              </a:ext>
            </a:extLst>
          </p:cNvPr>
          <p:cNvSpPr/>
          <p:nvPr/>
        </p:nvSpPr>
        <p:spPr>
          <a:xfrm>
            <a:off x="7906189" y="390761"/>
            <a:ext cx="3560655" cy="461665"/>
          </a:xfrm>
          <a:prstGeom prst="rect">
            <a:avLst/>
          </a:prstGeom>
        </p:spPr>
        <p:txBody>
          <a:bodyPr wrap="none">
            <a:spAutoFit/>
          </a:bodyPr>
          <a:lstStyle/>
          <a:p>
            <a:r>
              <a:rPr lang="en-US" sz="2400" dirty="0">
                <a:solidFill>
                  <a:schemeClr val="accent1">
                    <a:lumMod val="75000"/>
                  </a:schemeClr>
                </a:solidFill>
              </a:rPr>
              <a:t>#SAA20RF   @</a:t>
            </a:r>
            <a:r>
              <a:rPr lang="en-US" sz="2400" dirty="0" err="1">
                <a:solidFill>
                  <a:schemeClr val="accent1">
                    <a:lumMod val="75000"/>
                  </a:schemeClr>
                </a:solidFill>
              </a:rPr>
              <a:t>SAAResearch</a:t>
            </a:r>
            <a:endParaRPr lang="en-US" sz="2400" dirty="0"/>
          </a:p>
        </p:txBody>
      </p:sp>
      <p:sp>
        <p:nvSpPr>
          <p:cNvPr id="6" name="Title 5">
            <a:extLst>
              <a:ext uri="{FF2B5EF4-FFF2-40B4-BE49-F238E27FC236}">
                <a16:creationId xmlns:a16="http://schemas.microsoft.com/office/drawing/2014/main" id="{DF584795-9006-4421-A6EC-9A3DE1BEB7A6}"/>
              </a:ext>
            </a:extLst>
          </p:cNvPr>
          <p:cNvSpPr>
            <a:spLocks noGrp="1"/>
          </p:cNvSpPr>
          <p:nvPr>
            <p:ph type="title"/>
          </p:nvPr>
        </p:nvSpPr>
        <p:spPr>
          <a:xfrm>
            <a:off x="1116330" y="1709738"/>
            <a:ext cx="10515600" cy="2852737"/>
          </a:xfrm>
        </p:spPr>
        <p:txBody>
          <a:bodyPr/>
          <a:lstStyle/>
          <a:p>
            <a:r>
              <a:rPr lang="en-US" dirty="0">
                <a:solidFill>
                  <a:schemeClr val="accent1">
                    <a:lumMod val="75000"/>
                  </a:schemeClr>
                </a:solidFill>
              </a:rPr>
              <a:t>Ready? Let’s go!</a:t>
            </a:r>
            <a:br>
              <a:rPr lang="en-US" dirty="0">
                <a:solidFill>
                  <a:schemeClr val="accent1">
                    <a:lumMod val="75000"/>
                  </a:schemeClr>
                </a:solidFill>
              </a:rPr>
            </a:br>
            <a:br>
              <a:rPr lang="en-US" dirty="0">
                <a:solidFill>
                  <a:schemeClr val="accent1">
                    <a:lumMod val="75000"/>
                  </a:schemeClr>
                </a:solidFill>
              </a:rPr>
            </a:br>
            <a:endParaRPr lang="en-US" dirty="0">
              <a:solidFill>
                <a:schemeClr val="accent1">
                  <a:lumMod val="75000"/>
                </a:schemeClr>
              </a:solidFill>
            </a:endParaRPr>
          </a:p>
        </p:txBody>
      </p:sp>
    </p:spTree>
    <p:extLst>
      <p:ext uri="{BB962C8B-B14F-4D97-AF65-F5344CB8AC3E}">
        <p14:creationId xmlns:p14="http://schemas.microsoft.com/office/powerpoint/2010/main" val="1517103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6">
            <a:extLst>
              <a:ext uri="{FF2B5EF4-FFF2-40B4-BE49-F238E27FC236}">
                <a16:creationId xmlns:a16="http://schemas.microsoft.com/office/drawing/2014/main" id="{AEF655BC-1B42-461A-8748-F9C0572967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843" y="242639"/>
            <a:ext cx="10515600" cy="604617"/>
          </a:xfrm>
          <a:prstGeom prst="rect">
            <a:avLst/>
          </a:prstGeom>
        </p:spPr>
      </p:pic>
      <p:sp>
        <p:nvSpPr>
          <p:cNvPr id="5" name="Rectangle 4">
            <a:extLst>
              <a:ext uri="{FF2B5EF4-FFF2-40B4-BE49-F238E27FC236}">
                <a16:creationId xmlns:a16="http://schemas.microsoft.com/office/drawing/2014/main" id="{D9AAD605-8D1B-4EA7-A6F5-10EA2CA1D283}"/>
              </a:ext>
            </a:extLst>
          </p:cNvPr>
          <p:cNvSpPr/>
          <p:nvPr/>
        </p:nvSpPr>
        <p:spPr>
          <a:xfrm>
            <a:off x="7906189" y="380601"/>
            <a:ext cx="3560655" cy="461665"/>
          </a:xfrm>
          <a:prstGeom prst="rect">
            <a:avLst/>
          </a:prstGeom>
        </p:spPr>
        <p:txBody>
          <a:bodyPr wrap="none">
            <a:spAutoFit/>
          </a:bodyPr>
          <a:lstStyle/>
          <a:p>
            <a:r>
              <a:rPr lang="en-US" sz="2400" dirty="0">
                <a:solidFill>
                  <a:schemeClr val="accent1">
                    <a:lumMod val="75000"/>
                  </a:schemeClr>
                </a:solidFill>
              </a:rPr>
              <a:t>#SAA20RF   @</a:t>
            </a:r>
            <a:r>
              <a:rPr lang="en-US" sz="2400" dirty="0" err="1">
                <a:solidFill>
                  <a:schemeClr val="accent1">
                    <a:lumMod val="75000"/>
                  </a:schemeClr>
                </a:solidFill>
              </a:rPr>
              <a:t>SAAResearch</a:t>
            </a:r>
            <a:endParaRPr lang="en-US" sz="2400" dirty="0"/>
          </a:p>
        </p:txBody>
      </p:sp>
      <p:sp>
        <p:nvSpPr>
          <p:cNvPr id="7" name="TextBox 6">
            <a:extLst>
              <a:ext uri="{FF2B5EF4-FFF2-40B4-BE49-F238E27FC236}">
                <a16:creationId xmlns:a16="http://schemas.microsoft.com/office/drawing/2014/main" id="{8FE7E8A9-521E-4249-A7F0-AE41585BD1C1}"/>
              </a:ext>
            </a:extLst>
          </p:cNvPr>
          <p:cNvSpPr txBox="1"/>
          <p:nvPr/>
        </p:nvSpPr>
        <p:spPr>
          <a:xfrm>
            <a:off x="1215956" y="1247302"/>
            <a:ext cx="10762684" cy="5386090"/>
          </a:xfrm>
          <a:prstGeom prst="rect">
            <a:avLst/>
          </a:prstGeom>
          <a:noFill/>
        </p:spPr>
        <p:txBody>
          <a:bodyPr wrap="square" rtlCol="0">
            <a:spAutoFit/>
          </a:bodyPr>
          <a:lstStyle/>
          <a:p>
            <a:pPr>
              <a:lnSpc>
                <a:spcPct val="100000"/>
              </a:lnSpc>
              <a:spcBef>
                <a:spcPts val="0"/>
              </a:spcBef>
              <a:spcAft>
                <a:spcPts val="0"/>
              </a:spcAft>
            </a:pPr>
            <a:r>
              <a:rPr lang="en-US" sz="2800" b="1" dirty="0">
                <a:solidFill>
                  <a:schemeClr val="accent1">
                    <a:lumMod val="75000"/>
                  </a:schemeClr>
                </a:solidFill>
              </a:rPr>
              <a:t>Welcome! </a:t>
            </a:r>
          </a:p>
          <a:p>
            <a:pPr>
              <a:lnSpc>
                <a:spcPct val="100000"/>
              </a:lnSpc>
              <a:spcBef>
                <a:spcPts val="0"/>
              </a:spcBef>
              <a:spcAft>
                <a:spcPts val="0"/>
              </a:spcAft>
            </a:pPr>
            <a:r>
              <a:rPr lang="en-US" sz="2800" dirty="0">
                <a:solidFill>
                  <a:schemeClr val="accent1">
                    <a:lumMod val="75000"/>
                  </a:schemeClr>
                </a:solidFill>
              </a:rPr>
              <a:t>We’d like to begin by acknowledging that Chicago—which is our virtual host for this conference and is home to the SAA office—is located on the ancestral lands of several Indigenous tribes, including the Kickapoo, Peoria, Potawatomi, and Illinois Nations. I encourage you to acknowledge the ancestral lands on which you find yourself today, and to do so with intention.  Thank you.</a:t>
            </a:r>
          </a:p>
          <a:p>
            <a:pPr lvl="1"/>
            <a:endParaRPr lang="en-US" sz="2400" dirty="0">
              <a:solidFill>
                <a:schemeClr val="accent1">
                  <a:lumMod val="75000"/>
                </a:schemeClr>
              </a:solidFill>
            </a:endParaRPr>
          </a:p>
          <a:p>
            <a:pPr lvl="1"/>
            <a:r>
              <a:rPr lang="en-US" sz="2400" dirty="0">
                <a:solidFill>
                  <a:schemeClr val="accent1">
                    <a:lumMod val="75000"/>
                  </a:schemeClr>
                </a:solidFill>
              </a:rPr>
              <a:t>Note: drafted in consultation with the Native American Archives Section co-chairs</a:t>
            </a:r>
          </a:p>
          <a:p>
            <a:pPr>
              <a:lnSpc>
                <a:spcPct val="100000"/>
              </a:lnSpc>
              <a:spcBef>
                <a:spcPts val="0"/>
              </a:spcBef>
              <a:spcAft>
                <a:spcPts val="0"/>
              </a:spcAft>
            </a:pPr>
            <a:endParaRPr lang="en-US" sz="2800" dirty="0">
              <a:solidFill>
                <a:schemeClr val="accent1">
                  <a:lumMod val="75000"/>
                </a:schemeClr>
              </a:solidFill>
            </a:endParaRPr>
          </a:p>
          <a:p>
            <a:r>
              <a:rPr lang="en-US" sz="2400" dirty="0">
                <a:solidFill>
                  <a:schemeClr val="accent1">
                    <a:lumMod val="75000"/>
                  </a:schemeClr>
                </a:solidFill>
              </a:rPr>
              <a:t>Native Governance Center has a guide to Indigenous land acknowledgement for you to use in understanding what a land acknowledgement is and guidance for creating one. </a:t>
            </a:r>
            <a:r>
              <a:rPr lang="en-US" sz="2400" dirty="0">
                <a:solidFill>
                  <a:schemeClr val="accent1">
                    <a:lumMod val="75000"/>
                  </a:schemeClr>
                </a:solidFill>
                <a:hlinkClick r:id="rId3"/>
              </a:rPr>
              <a:t>https://nativegov.org/a-guide-to-indigenous-land-acknowledgment/</a:t>
            </a:r>
            <a:r>
              <a:rPr lang="en-US" sz="2400" dirty="0">
                <a:solidFill>
                  <a:schemeClr val="accent1">
                    <a:lumMod val="75000"/>
                  </a:schemeClr>
                </a:solidFill>
              </a:rPr>
              <a:t> </a:t>
            </a:r>
          </a:p>
        </p:txBody>
      </p:sp>
    </p:spTree>
    <p:extLst>
      <p:ext uri="{BB962C8B-B14F-4D97-AF65-F5344CB8AC3E}">
        <p14:creationId xmlns:p14="http://schemas.microsoft.com/office/powerpoint/2010/main" val="413728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E6115318-6BC8-46AF-B6E1-F13159C235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3843" y="313759"/>
            <a:ext cx="10515600" cy="604617"/>
          </a:xfrm>
        </p:spPr>
      </p:pic>
      <p:sp>
        <p:nvSpPr>
          <p:cNvPr id="10" name="TextBox 9">
            <a:extLst>
              <a:ext uri="{FF2B5EF4-FFF2-40B4-BE49-F238E27FC236}">
                <a16:creationId xmlns:a16="http://schemas.microsoft.com/office/drawing/2014/main" id="{E81AF1E2-1A39-4185-B686-30781288554A}"/>
              </a:ext>
            </a:extLst>
          </p:cNvPr>
          <p:cNvSpPr txBox="1"/>
          <p:nvPr/>
        </p:nvSpPr>
        <p:spPr>
          <a:xfrm>
            <a:off x="1085282" y="1328561"/>
            <a:ext cx="11106718" cy="5324535"/>
          </a:xfrm>
          <a:prstGeom prst="rect">
            <a:avLst/>
          </a:prstGeom>
          <a:noFill/>
        </p:spPr>
        <p:txBody>
          <a:bodyPr wrap="square" rtlCol="0">
            <a:spAutoFit/>
          </a:bodyPr>
          <a:lstStyle/>
          <a:p>
            <a:r>
              <a:rPr lang="en-US" sz="2800" b="1" dirty="0">
                <a:solidFill>
                  <a:schemeClr val="accent1">
                    <a:lumMod val="75000"/>
                  </a:schemeClr>
                </a:solidFill>
              </a:rPr>
              <a:t>Thank you!</a:t>
            </a:r>
          </a:p>
          <a:p>
            <a:r>
              <a:rPr lang="en-US" sz="2400" b="1" dirty="0">
                <a:solidFill>
                  <a:schemeClr val="accent1">
                    <a:lumMod val="75000"/>
                  </a:schemeClr>
                </a:solidFill>
              </a:rPr>
              <a:t>Research Forum Organizing Team</a:t>
            </a:r>
          </a:p>
          <a:p>
            <a:pPr marL="233363"/>
            <a:r>
              <a:rPr lang="en-US" sz="2400" b="1" i="1" dirty="0">
                <a:solidFill>
                  <a:schemeClr val="accent1">
                    <a:lumMod val="75000"/>
                  </a:schemeClr>
                </a:solidFill>
              </a:rPr>
              <a:t>Carolyn Hank </a:t>
            </a:r>
            <a:r>
              <a:rPr lang="en-US" sz="2400" dirty="0">
                <a:solidFill>
                  <a:schemeClr val="accent1">
                    <a:lumMod val="75000"/>
                  </a:schemeClr>
                </a:solidFill>
              </a:rPr>
              <a:t>(U Tennessee Knoxville) – Program Committee</a:t>
            </a:r>
          </a:p>
          <a:p>
            <a:pPr marL="233363"/>
            <a:r>
              <a:rPr lang="en-US" sz="2400" b="1" i="1" dirty="0" err="1">
                <a:solidFill>
                  <a:schemeClr val="accent1">
                    <a:lumMod val="75000"/>
                  </a:schemeClr>
                </a:solidFill>
              </a:rPr>
              <a:t>Ardys</a:t>
            </a:r>
            <a:r>
              <a:rPr lang="en-US" sz="2400" b="1" i="1" dirty="0">
                <a:solidFill>
                  <a:schemeClr val="accent1">
                    <a:lumMod val="75000"/>
                  </a:schemeClr>
                </a:solidFill>
              </a:rPr>
              <a:t> </a:t>
            </a:r>
            <a:r>
              <a:rPr lang="en-US" sz="2400" b="1" i="1" dirty="0" err="1">
                <a:solidFill>
                  <a:schemeClr val="accent1">
                    <a:lumMod val="75000"/>
                  </a:schemeClr>
                </a:solidFill>
              </a:rPr>
              <a:t>Kozbial</a:t>
            </a:r>
            <a:r>
              <a:rPr lang="en-US" sz="2400" b="1" i="1" dirty="0">
                <a:solidFill>
                  <a:schemeClr val="accent1">
                    <a:lumMod val="75000"/>
                  </a:schemeClr>
                </a:solidFill>
              </a:rPr>
              <a:t> </a:t>
            </a:r>
            <a:r>
              <a:rPr lang="en-US" sz="2400" dirty="0">
                <a:solidFill>
                  <a:schemeClr val="accent1">
                    <a:lumMod val="75000"/>
                  </a:schemeClr>
                </a:solidFill>
              </a:rPr>
              <a:t>(Harvard) – Program Committee</a:t>
            </a:r>
          </a:p>
          <a:p>
            <a:pPr marL="233363"/>
            <a:r>
              <a:rPr lang="en-US" sz="2400" b="1" i="1" dirty="0">
                <a:solidFill>
                  <a:schemeClr val="accent1">
                    <a:lumMod val="75000"/>
                  </a:schemeClr>
                </a:solidFill>
              </a:rPr>
              <a:t>Nance McGovern </a:t>
            </a:r>
            <a:r>
              <a:rPr lang="en-US" sz="2400" dirty="0">
                <a:solidFill>
                  <a:schemeClr val="accent1">
                    <a:lumMod val="75000"/>
                  </a:schemeClr>
                </a:solidFill>
              </a:rPr>
              <a:t>(MIT) – Forum Co-chair/Co-founder, Program Committee Co-chair</a:t>
            </a:r>
          </a:p>
          <a:p>
            <a:pPr marL="233363"/>
            <a:r>
              <a:rPr lang="en-US" sz="2400" b="1" i="1" dirty="0">
                <a:solidFill>
                  <a:schemeClr val="accent1">
                    <a:lumMod val="75000"/>
                  </a:schemeClr>
                </a:solidFill>
              </a:rPr>
              <a:t>Gabriela Redwine</a:t>
            </a:r>
            <a:r>
              <a:rPr lang="en-US" sz="2400" dirty="0">
                <a:solidFill>
                  <a:schemeClr val="accent1">
                    <a:lumMod val="75000"/>
                  </a:schemeClr>
                </a:solidFill>
              </a:rPr>
              <a:t> (Yale) – Program Committee</a:t>
            </a:r>
          </a:p>
          <a:p>
            <a:pPr marL="233363"/>
            <a:r>
              <a:rPr lang="en-US" sz="2400" b="1" i="1" dirty="0">
                <a:solidFill>
                  <a:schemeClr val="accent1">
                    <a:lumMod val="75000"/>
                  </a:schemeClr>
                </a:solidFill>
              </a:rPr>
              <a:t>Kate Neptune </a:t>
            </a:r>
            <a:r>
              <a:rPr lang="en-US" sz="2400" dirty="0">
                <a:solidFill>
                  <a:schemeClr val="accent1">
                    <a:lumMod val="75000"/>
                  </a:schemeClr>
                </a:solidFill>
              </a:rPr>
              <a:t>(Harvard) – Forum Coordinator, Overall and Platforms</a:t>
            </a:r>
          </a:p>
          <a:p>
            <a:pPr marL="233363"/>
            <a:r>
              <a:rPr lang="en-US" sz="2400" b="1" i="1" dirty="0">
                <a:solidFill>
                  <a:schemeClr val="accent1">
                    <a:lumMod val="75000"/>
                  </a:schemeClr>
                </a:solidFill>
              </a:rPr>
              <a:t>Kari Smith </a:t>
            </a:r>
            <a:r>
              <a:rPr lang="en-US" sz="2400" dirty="0">
                <a:solidFill>
                  <a:schemeClr val="accent1">
                    <a:lumMod val="75000"/>
                  </a:schemeClr>
                </a:solidFill>
              </a:rPr>
              <a:t>(MIT) – Program Committee and Forum Lead Organizer</a:t>
            </a:r>
          </a:p>
          <a:p>
            <a:pPr marL="233363"/>
            <a:r>
              <a:rPr lang="en-US" sz="2400" b="1" i="1" dirty="0">
                <a:solidFill>
                  <a:schemeClr val="accent1">
                    <a:lumMod val="75000"/>
                  </a:schemeClr>
                </a:solidFill>
              </a:rPr>
              <a:t>Heather Soyka </a:t>
            </a:r>
            <a:r>
              <a:rPr lang="en-US" sz="2400" dirty="0">
                <a:solidFill>
                  <a:schemeClr val="accent1">
                    <a:lumMod val="75000"/>
                  </a:schemeClr>
                </a:solidFill>
              </a:rPr>
              <a:t>(Kent State) – Forum Co-chair, Program Committee Co-chair</a:t>
            </a:r>
          </a:p>
          <a:p>
            <a:pPr marL="233363"/>
            <a:r>
              <a:rPr lang="en-US" sz="2400" b="1" i="1" dirty="0">
                <a:solidFill>
                  <a:schemeClr val="accent1">
                    <a:lumMod val="75000"/>
                  </a:schemeClr>
                </a:solidFill>
              </a:rPr>
              <a:t>Rebecca C. Thayer </a:t>
            </a:r>
            <a:r>
              <a:rPr lang="en-US" sz="2400" dirty="0">
                <a:solidFill>
                  <a:schemeClr val="accent1">
                    <a:lumMod val="75000"/>
                  </a:schemeClr>
                </a:solidFill>
              </a:rPr>
              <a:t>(College of Charleston) – Forum Coordinator, Posters and Technical</a:t>
            </a:r>
          </a:p>
          <a:p>
            <a:pPr marL="233363"/>
            <a:r>
              <a:rPr lang="en-US" sz="2400" b="1" i="1" dirty="0">
                <a:solidFill>
                  <a:schemeClr val="accent1">
                    <a:lumMod val="75000"/>
                  </a:schemeClr>
                </a:solidFill>
              </a:rPr>
              <a:t>Helen </a:t>
            </a:r>
            <a:r>
              <a:rPr lang="en-US" sz="2400" b="1" i="1" dirty="0" err="1">
                <a:solidFill>
                  <a:schemeClr val="accent1">
                    <a:lumMod val="75000"/>
                  </a:schemeClr>
                </a:solidFill>
              </a:rPr>
              <a:t>Tibbo</a:t>
            </a:r>
            <a:r>
              <a:rPr lang="en-US" sz="2400" b="1" i="1" dirty="0">
                <a:solidFill>
                  <a:schemeClr val="accent1">
                    <a:lumMod val="75000"/>
                  </a:schemeClr>
                </a:solidFill>
              </a:rPr>
              <a:t> </a:t>
            </a:r>
            <a:r>
              <a:rPr lang="en-US" sz="2400" dirty="0">
                <a:solidFill>
                  <a:schemeClr val="accent1">
                    <a:lumMod val="75000"/>
                  </a:schemeClr>
                </a:solidFill>
              </a:rPr>
              <a:t>(UNC Chapel Hill) – Forum Co-founder, Program Committee</a:t>
            </a:r>
          </a:p>
          <a:p>
            <a:r>
              <a:rPr lang="en-US" sz="2400" b="1" dirty="0">
                <a:solidFill>
                  <a:schemeClr val="accent1">
                    <a:lumMod val="75000"/>
                  </a:schemeClr>
                </a:solidFill>
              </a:rPr>
              <a:t>SAA Staff: </a:t>
            </a:r>
            <a:r>
              <a:rPr lang="en-US" sz="2400" dirty="0">
                <a:solidFill>
                  <a:schemeClr val="accent1">
                    <a:lumMod val="75000"/>
                  </a:schemeClr>
                </a:solidFill>
              </a:rPr>
              <a:t>Nancy, Felicia, Matt, Carlos, and </a:t>
            </a:r>
            <a:r>
              <a:rPr lang="en-US" sz="2400" dirty="0" err="1">
                <a:solidFill>
                  <a:schemeClr val="accent1">
                    <a:lumMod val="75000"/>
                  </a:schemeClr>
                </a:solidFill>
              </a:rPr>
              <a:t>Akila</a:t>
            </a:r>
            <a:r>
              <a:rPr lang="en-US" sz="2400" dirty="0">
                <a:solidFill>
                  <a:schemeClr val="accent1">
                    <a:lumMod val="75000"/>
                  </a:schemeClr>
                </a:solidFill>
              </a:rPr>
              <a:t> (who will be with is today)</a:t>
            </a:r>
          </a:p>
          <a:p>
            <a:r>
              <a:rPr lang="en-US" sz="2400" b="1" dirty="0">
                <a:solidFill>
                  <a:schemeClr val="accent1">
                    <a:lumMod val="75000"/>
                  </a:schemeClr>
                </a:solidFill>
              </a:rPr>
              <a:t>All of our Research Forum Presenters </a:t>
            </a:r>
          </a:p>
          <a:p>
            <a:r>
              <a:rPr lang="en-US" sz="2400" b="1" dirty="0">
                <a:solidFill>
                  <a:schemeClr val="accent1">
                    <a:lumMod val="75000"/>
                  </a:schemeClr>
                </a:solidFill>
              </a:rPr>
              <a:t>All of our attendees and viewers</a:t>
            </a:r>
          </a:p>
        </p:txBody>
      </p:sp>
      <p:sp>
        <p:nvSpPr>
          <p:cNvPr id="2" name="Rectangle 1">
            <a:extLst>
              <a:ext uri="{FF2B5EF4-FFF2-40B4-BE49-F238E27FC236}">
                <a16:creationId xmlns:a16="http://schemas.microsoft.com/office/drawing/2014/main" id="{610E4D58-8CF1-447A-9FB8-03571E67D1F3}"/>
              </a:ext>
            </a:extLst>
          </p:cNvPr>
          <p:cNvSpPr/>
          <p:nvPr/>
        </p:nvSpPr>
        <p:spPr>
          <a:xfrm>
            <a:off x="7906189" y="431401"/>
            <a:ext cx="3560655" cy="461665"/>
          </a:xfrm>
          <a:prstGeom prst="rect">
            <a:avLst/>
          </a:prstGeom>
        </p:spPr>
        <p:txBody>
          <a:bodyPr wrap="none">
            <a:spAutoFit/>
          </a:bodyPr>
          <a:lstStyle/>
          <a:p>
            <a:r>
              <a:rPr lang="en-US" sz="2400" dirty="0">
                <a:solidFill>
                  <a:schemeClr val="accent1">
                    <a:lumMod val="75000"/>
                  </a:schemeClr>
                </a:solidFill>
              </a:rPr>
              <a:t>#SAA20RF   @</a:t>
            </a:r>
            <a:r>
              <a:rPr lang="en-US" sz="2400" dirty="0" err="1">
                <a:solidFill>
                  <a:schemeClr val="accent1">
                    <a:lumMod val="75000"/>
                  </a:schemeClr>
                </a:solidFill>
              </a:rPr>
              <a:t>SAAResearch</a:t>
            </a:r>
            <a:endParaRPr lang="en-US" sz="2400" dirty="0"/>
          </a:p>
        </p:txBody>
      </p:sp>
    </p:spTree>
    <p:extLst>
      <p:ext uri="{BB962C8B-B14F-4D97-AF65-F5344CB8AC3E}">
        <p14:creationId xmlns:p14="http://schemas.microsoft.com/office/powerpoint/2010/main" val="3398727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E6115318-6BC8-46AF-B6E1-F13159C235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3843" y="313759"/>
            <a:ext cx="10515600" cy="604617"/>
          </a:xfrm>
        </p:spPr>
      </p:pic>
      <p:sp>
        <p:nvSpPr>
          <p:cNvPr id="10" name="TextBox 9">
            <a:extLst>
              <a:ext uri="{FF2B5EF4-FFF2-40B4-BE49-F238E27FC236}">
                <a16:creationId xmlns:a16="http://schemas.microsoft.com/office/drawing/2014/main" id="{E81AF1E2-1A39-4185-B686-30781288554A}"/>
              </a:ext>
            </a:extLst>
          </p:cNvPr>
          <p:cNvSpPr txBox="1"/>
          <p:nvPr/>
        </p:nvSpPr>
        <p:spPr>
          <a:xfrm>
            <a:off x="1215956" y="1247302"/>
            <a:ext cx="10250887" cy="5139869"/>
          </a:xfrm>
          <a:prstGeom prst="rect">
            <a:avLst/>
          </a:prstGeom>
          <a:noFill/>
        </p:spPr>
        <p:txBody>
          <a:bodyPr wrap="square" rtlCol="0">
            <a:spAutoFit/>
          </a:bodyPr>
          <a:lstStyle/>
          <a:p>
            <a:pPr>
              <a:lnSpc>
                <a:spcPct val="100000"/>
              </a:lnSpc>
              <a:spcBef>
                <a:spcPts val="0"/>
              </a:spcBef>
              <a:spcAft>
                <a:spcPts val="0"/>
              </a:spcAft>
            </a:pPr>
            <a:r>
              <a:rPr lang="en-US" sz="2800" b="1" dirty="0">
                <a:solidFill>
                  <a:schemeClr val="accent1">
                    <a:lumMod val="75000"/>
                  </a:schemeClr>
                </a:solidFill>
              </a:rPr>
              <a:t>Agenda for Today </a:t>
            </a:r>
          </a:p>
          <a:p>
            <a:pPr>
              <a:lnSpc>
                <a:spcPct val="100000"/>
              </a:lnSpc>
              <a:spcBef>
                <a:spcPts val="0"/>
              </a:spcBef>
              <a:spcAft>
                <a:spcPts val="0"/>
              </a:spcAft>
            </a:pPr>
            <a:r>
              <a:rPr lang="en-US" sz="2800" dirty="0">
                <a:solidFill>
                  <a:schemeClr val="accent1">
                    <a:lumMod val="75000"/>
                  </a:schemeClr>
                </a:solidFill>
              </a:rPr>
              <a:t>Full agenda at: </a:t>
            </a:r>
          </a:p>
          <a:p>
            <a:pPr>
              <a:lnSpc>
                <a:spcPct val="100000"/>
              </a:lnSpc>
              <a:spcBef>
                <a:spcPts val="0"/>
              </a:spcBef>
              <a:spcAft>
                <a:spcPts val="0"/>
              </a:spcAft>
            </a:pPr>
            <a:r>
              <a:rPr lang="en-US" sz="2800" dirty="0">
                <a:solidFill>
                  <a:schemeClr val="accent1">
                    <a:lumMod val="75000"/>
                  </a:schemeClr>
                </a:solidFill>
                <a:hlinkClick r:id="rId3">
                  <a:extLst>
                    <a:ext uri="{A12FA001-AC4F-418D-AE19-62706E023703}">
                      <ahyp:hlinkClr xmlns:ahyp="http://schemas.microsoft.com/office/drawing/2018/hyperlinkcolor" val="tx"/>
                    </a:ext>
                  </a:extLst>
                </a:hlinkClick>
              </a:rPr>
              <a:t>https://www2.archivists.org/am2020/research-forum-2020/agenda</a:t>
            </a:r>
            <a:endParaRPr lang="en-US" sz="2800" dirty="0">
              <a:solidFill>
                <a:schemeClr val="accent1">
                  <a:lumMod val="75000"/>
                </a:schemeClr>
              </a:solidFill>
            </a:endParaRPr>
          </a:p>
          <a:p>
            <a:pPr>
              <a:lnSpc>
                <a:spcPct val="100000"/>
              </a:lnSpc>
              <a:spcBef>
                <a:spcPts val="0"/>
              </a:spcBef>
              <a:spcAft>
                <a:spcPts val="0"/>
              </a:spcAft>
            </a:pPr>
            <a:endParaRPr lang="en-US" sz="1000" dirty="0">
              <a:solidFill>
                <a:schemeClr val="accent1">
                  <a:lumMod val="75000"/>
                </a:schemeClr>
              </a:solidFill>
            </a:endParaRPr>
          </a:p>
          <a:p>
            <a:pPr>
              <a:lnSpc>
                <a:spcPct val="100000"/>
              </a:lnSpc>
              <a:spcBef>
                <a:spcPts val="0"/>
              </a:spcBef>
              <a:spcAft>
                <a:spcPts val="0"/>
              </a:spcAft>
            </a:pPr>
            <a:endParaRPr lang="en-US" sz="2800" dirty="0">
              <a:solidFill>
                <a:schemeClr val="accent1">
                  <a:lumMod val="75000"/>
                </a:schemeClr>
              </a:solidFill>
            </a:endParaRPr>
          </a:p>
          <a:p>
            <a:pPr>
              <a:lnSpc>
                <a:spcPct val="100000"/>
              </a:lnSpc>
              <a:spcBef>
                <a:spcPts val="0"/>
              </a:spcBef>
              <a:spcAft>
                <a:spcPts val="0"/>
              </a:spcAft>
            </a:pPr>
            <a:r>
              <a:rPr lang="en-US" sz="2800" dirty="0">
                <a:solidFill>
                  <a:schemeClr val="accent1">
                    <a:lumMod val="75000"/>
                  </a:schemeClr>
                </a:solidFill>
              </a:rPr>
              <a:t>Abstracts and bios are available (as usual) via links on the agenda -</a:t>
            </a:r>
          </a:p>
          <a:p>
            <a:pPr>
              <a:lnSpc>
                <a:spcPct val="100000"/>
              </a:lnSpc>
              <a:spcBef>
                <a:spcPts val="0"/>
              </a:spcBef>
              <a:spcAft>
                <a:spcPts val="0"/>
              </a:spcAft>
            </a:pPr>
            <a:endParaRPr lang="en-US" sz="1000" dirty="0">
              <a:solidFill>
                <a:schemeClr val="accent1">
                  <a:lumMod val="75000"/>
                </a:schemeClr>
              </a:solidFill>
            </a:endParaRPr>
          </a:p>
          <a:p>
            <a:pPr>
              <a:lnSpc>
                <a:spcPct val="100000"/>
              </a:lnSpc>
              <a:spcBef>
                <a:spcPts val="0"/>
              </a:spcBef>
              <a:spcAft>
                <a:spcPts val="0"/>
              </a:spcAft>
            </a:pPr>
            <a:r>
              <a:rPr lang="en-US" sz="2800" dirty="0">
                <a:solidFill>
                  <a:schemeClr val="accent1">
                    <a:lumMod val="75000"/>
                  </a:schemeClr>
                </a:solidFill>
              </a:rPr>
              <a:t>And slides, poster images, and eventually research reports and papers will also be available on  the 2020 Research Forum website</a:t>
            </a:r>
          </a:p>
          <a:p>
            <a:pPr>
              <a:lnSpc>
                <a:spcPct val="100000"/>
              </a:lnSpc>
              <a:spcBef>
                <a:spcPts val="0"/>
              </a:spcBef>
              <a:spcAft>
                <a:spcPts val="0"/>
              </a:spcAft>
            </a:pPr>
            <a:endParaRPr lang="en-US" sz="2800" dirty="0">
              <a:solidFill>
                <a:schemeClr val="accent1">
                  <a:lumMod val="75000"/>
                </a:schemeClr>
              </a:solidFill>
            </a:endParaRPr>
          </a:p>
          <a:p>
            <a:pPr>
              <a:lnSpc>
                <a:spcPct val="100000"/>
              </a:lnSpc>
              <a:spcBef>
                <a:spcPts val="0"/>
              </a:spcBef>
              <a:spcAft>
                <a:spcPts val="0"/>
              </a:spcAft>
            </a:pPr>
            <a:r>
              <a:rPr lang="en-US" sz="2800" dirty="0">
                <a:solidFill>
                  <a:schemeClr val="accent1">
                    <a:lumMod val="75000"/>
                  </a:schemeClr>
                </a:solidFill>
              </a:rPr>
              <a:t>All of the sessions, including the Poster session, will be recorded.</a:t>
            </a:r>
          </a:p>
          <a:p>
            <a:pPr>
              <a:lnSpc>
                <a:spcPct val="100000"/>
              </a:lnSpc>
              <a:spcBef>
                <a:spcPts val="0"/>
              </a:spcBef>
              <a:spcAft>
                <a:spcPts val="0"/>
              </a:spcAft>
            </a:pPr>
            <a:r>
              <a:rPr lang="en-US" sz="2800" dirty="0">
                <a:solidFill>
                  <a:schemeClr val="accent1">
                    <a:lumMod val="75000"/>
                  </a:schemeClr>
                </a:solidFill>
              </a:rPr>
              <a:t>Recordings will be available with other Annual Meeting content –   for the first time! </a:t>
            </a:r>
          </a:p>
        </p:txBody>
      </p:sp>
      <p:sp>
        <p:nvSpPr>
          <p:cNvPr id="4" name="Rectangle 3">
            <a:extLst>
              <a:ext uri="{FF2B5EF4-FFF2-40B4-BE49-F238E27FC236}">
                <a16:creationId xmlns:a16="http://schemas.microsoft.com/office/drawing/2014/main" id="{FA1B2C4C-A8C4-45E3-B948-AA23F6D0B83F}"/>
              </a:ext>
            </a:extLst>
          </p:cNvPr>
          <p:cNvSpPr/>
          <p:nvPr/>
        </p:nvSpPr>
        <p:spPr>
          <a:xfrm>
            <a:off x="7906189" y="431401"/>
            <a:ext cx="3560655" cy="461665"/>
          </a:xfrm>
          <a:prstGeom prst="rect">
            <a:avLst/>
          </a:prstGeom>
        </p:spPr>
        <p:txBody>
          <a:bodyPr wrap="none">
            <a:spAutoFit/>
          </a:bodyPr>
          <a:lstStyle/>
          <a:p>
            <a:r>
              <a:rPr lang="en-US" sz="2400" dirty="0">
                <a:solidFill>
                  <a:schemeClr val="accent1">
                    <a:lumMod val="75000"/>
                  </a:schemeClr>
                </a:solidFill>
              </a:rPr>
              <a:t>#SAA20RF   @</a:t>
            </a:r>
            <a:r>
              <a:rPr lang="en-US" sz="2400" dirty="0" err="1">
                <a:solidFill>
                  <a:schemeClr val="accent1">
                    <a:lumMod val="75000"/>
                  </a:schemeClr>
                </a:solidFill>
              </a:rPr>
              <a:t>SAAResearch</a:t>
            </a:r>
            <a:endParaRPr lang="en-US" sz="2400" dirty="0"/>
          </a:p>
        </p:txBody>
      </p:sp>
    </p:spTree>
    <p:extLst>
      <p:ext uri="{BB962C8B-B14F-4D97-AF65-F5344CB8AC3E}">
        <p14:creationId xmlns:p14="http://schemas.microsoft.com/office/powerpoint/2010/main" val="617644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E6115318-6BC8-46AF-B6E1-F13159C235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3843" y="313759"/>
            <a:ext cx="10515600" cy="604617"/>
          </a:xfrm>
        </p:spPr>
      </p:pic>
      <p:sp>
        <p:nvSpPr>
          <p:cNvPr id="10" name="TextBox 9">
            <a:extLst>
              <a:ext uri="{FF2B5EF4-FFF2-40B4-BE49-F238E27FC236}">
                <a16:creationId xmlns:a16="http://schemas.microsoft.com/office/drawing/2014/main" id="{E81AF1E2-1A39-4185-B686-30781288554A}"/>
              </a:ext>
            </a:extLst>
          </p:cNvPr>
          <p:cNvSpPr txBox="1"/>
          <p:nvPr/>
        </p:nvSpPr>
        <p:spPr>
          <a:xfrm>
            <a:off x="1215956" y="2110902"/>
            <a:ext cx="10976043" cy="2462213"/>
          </a:xfrm>
          <a:prstGeom prst="rect">
            <a:avLst/>
          </a:prstGeom>
          <a:noFill/>
        </p:spPr>
        <p:txBody>
          <a:bodyPr wrap="square" rtlCol="0">
            <a:spAutoFit/>
          </a:bodyPr>
          <a:lstStyle/>
          <a:p>
            <a:r>
              <a:rPr lang="en-US" sz="3200" b="1" dirty="0">
                <a:solidFill>
                  <a:schemeClr val="accent1">
                    <a:lumMod val="75000"/>
                  </a:schemeClr>
                </a:solidFill>
              </a:rPr>
              <a:t>Focus sessions this year</a:t>
            </a:r>
            <a:r>
              <a:rPr lang="en-US" sz="3200" dirty="0">
                <a:solidFill>
                  <a:schemeClr val="accent1">
                    <a:lumMod val="75000"/>
                  </a:schemeClr>
                </a:solidFill>
              </a:rPr>
              <a:t>:</a:t>
            </a:r>
          </a:p>
          <a:p>
            <a:endParaRPr lang="en-US" sz="3200" dirty="0">
              <a:solidFill>
                <a:schemeClr val="accent1">
                  <a:lumMod val="75000"/>
                </a:schemeClr>
              </a:solidFill>
            </a:endParaRPr>
          </a:p>
          <a:p>
            <a:r>
              <a:rPr lang="en-US" sz="3200" b="1" dirty="0">
                <a:solidFill>
                  <a:schemeClr val="accent1">
                    <a:lumMod val="75000"/>
                  </a:schemeClr>
                </a:solidFill>
              </a:rPr>
              <a:t>Professional Identity </a:t>
            </a:r>
            <a:r>
              <a:rPr lang="en-US" sz="2800" dirty="0">
                <a:solidFill>
                  <a:schemeClr val="accent1">
                    <a:lumMod val="75000"/>
                  </a:schemeClr>
                </a:solidFill>
              </a:rPr>
              <a:t>(Session 2 – 11:30 – 12:30 CDT) </a:t>
            </a:r>
          </a:p>
          <a:p>
            <a:pPr marL="475488" lvl="2" indent="0">
              <a:buNone/>
            </a:pPr>
            <a:r>
              <a:rPr lang="en-US" sz="2600" dirty="0">
                <a:solidFill>
                  <a:schemeClr val="accent1">
                    <a:lumMod val="75000"/>
                  </a:schemeClr>
                </a:solidFill>
              </a:rPr>
              <a:t>Builds on last year’s Radical Collaboration session </a:t>
            </a:r>
          </a:p>
          <a:p>
            <a:r>
              <a:rPr lang="en-US" sz="3200" b="1" dirty="0">
                <a:solidFill>
                  <a:schemeClr val="accent1">
                    <a:lumMod val="75000"/>
                  </a:schemeClr>
                </a:solidFill>
              </a:rPr>
              <a:t>Research and SAA </a:t>
            </a:r>
            <a:r>
              <a:rPr lang="en-US" sz="2800" dirty="0">
                <a:solidFill>
                  <a:schemeClr val="accent1">
                    <a:lumMod val="75000"/>
                  </a:schemeClr>
                </a:solidFill>
              </a:rPr>
              <a:t>(Session 5 – 4:20-4:50 CDT)</a:t>
            </a:r>
          </a:p>
        </p:txBody>
      </p:sp>
      <p:sp>
        <p:nvSpPr>
          <p:cNvPr id="4" name="Rectangle 3">
            <a:extLst>
              <a:ext uri="{FF2B5EF4-FFF2-40B4-BE49-F238E27FC236}">
                <a16:creationId xmlns:a16="http://schemas.microsoft.com/office/drawing/2014/main" id="{BDC9927B-ADEF-4D78-B3BD-0FB37C8E5985}"/>
              </a:ext>
            </a:extLst>
          </p:cNvPr>
          <p:cNvSpPr/>
          <p:nvPr/>
        </p:nvSpPr>
        <p:spPr>
          <a:xfrm>
            <a:off x="7906189" y="431401"/>
            <a:ext cx="3560655" cy="461665"/>
          </a:xfrm>
          <a:prstGeom prst="rect">
            <a:avLst/>
          </a:prstGeom>
        </p:spPr>
        <p:txBody>
          <a:bodyPr wrap="none">
            <a:spAutoFit/>
          </a:bodyPr>
          <a:lstStyle/>
          <a:p>
            <a:r>
              <a:rPr lang="en-US" sz="2400" dirty="0">
                <a:solidFill>
                  <a:schemeClr val="accent1">
                    <a:lumMod val="75000"/>
                  </a:schemeClr>
                </a:solidFill>
              </a:rPr>
              <a:t>#SAA20RF   @</a:t>
            </a:r>
            <a:r>
              <a:rPr lang="en-US" sz="2400" dirty="0" err="1">
                <a:solidFill>
                  <a:schemeClr val="accent1">
                    <a:lumMod val="75000"/>
                  </a:schemeClr>
                </a:solidFill>
              </a:rPr>
              <a:t>SAAResearch</a:t>
            </a:r>
            <a:endParaRPr lang="en-US" sz="2400" dirty="0"/>
          </a:p>
        </p:txBody>
      </p:sp>
    </p:spTree>
    <p:extLst>
      <p:ext uri="{BB962C8B-B14F-4D97-AF65-F5344CB8AC3E}">
        <p14:creationId xmlns:p14="http://schemas.microsoft.com/office/powerpoint/2010/main" val="1029655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E6115318-6BC8-46AF-B6E1-F13159C235F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3843" y="313759"/>
            <a:ext cx="10515600" cy="604617"/>
          </a:xfrm>
        </p:spPr>
      </p:pic>
      <p:sp>
        <p:nvSpPr>
          <p:cNvPr id="10" name="TextBox 9">
            <a:extLst>
              <a:ext uri="{FF2B5EF4-FFF2-40B4-BE49-F238E27FC236}">
                <a16:creationId xmlns:a16="http://schemas.microsoft.com/office/drawing/2014/main" id="{E81AF1E2-1A39-4185-B686-30781288554A}"/>
              </a:ext>
            </a:extLst>
          </p:cNvPr>
          <p:cNvSpPr txBox="1"/>
          <p:nvPr/>
        </p:nvSpPr>
        <p:spPr>
          <a:xfrm>
            <a:off x="1236276" y="1237142"/>
            <a:ext cx="10515599" cy="1877437"/>
          </a:xfrm>
          <a:prstGeom prst="rect">
            <a:avLst/>
          </a:prstGeom>
          <a:noFill/>
        </p:spPr>
        <p:txBody>
          <a:bodyPr wrap="square" rtlCol="0">
            <a:spAutoFit/>
          </a:bodyPr>
          <a:lstStyle/>
          <a:p>
            <a:r>
              <a:rPr lang="en-US" sz="3200" b="1" dirty="0">
                <a:solidFill>
                  <a:schemeClr val="accent1">
                    <a:lumMod val="75000"/>
                  </a:schemeClr>
                </a:solidFill>
              </a:rPr>
              <a:t>American Archivist Editor </a:t>
            </a:r>
          </a:p>
          <a:p>
            <a:endParaRPr lang="en-US" sz="2800" dirty="0">
              <a:solidFill>
                <a:schemeClr val="accent1">
                  <a:lumMod val="75000"/>
                </a:schemeClr>
              </a:solidFill>
            </a:endParaRPr>
          </a:p>
          <a:p>
            <a:r>
              <a:rPr lang="en-US" sz="2800" dirty="0">
                <a:solidFill>
                  <a:schemeClr val="accent1">
                    <a:lumMod val="75000"/>
                  </a:schemeClr>
                </a:solidFill>
              </a:rPr>
              <a:t>An invitation from Cal Lee, AA Editor, to 2020 Research Forum Presenters …</a:t>
            </a:r>
          </a:p>
        </p:txBody>
      </p:sp>
      <p:sp>
        <p:nvSpPr>
          <p:cNvPr id="4" name="Rectangle 3">
            <a:extLst>
              <a:ext uri="{FF2B5EF4-FFF2-40B4-BE49-F238E27FC236}">
                <a16:creationId xmlns:a16="http://schemas.microsoft.com/office/drawing/2014/main" id="{15F36D95-C1CF-4E4E-AC15-3DAAE83ED8BC}"/>
              </a:ext>
            </a:extLst>
          </p:cNvPr>
          <p:cNvSpPr/>
          <p:nvPr/>
        </p:nvSpPr>
        <p:spPr>
          <a:xfrm>
            <a:off x="7906189" y="431401"/>
            <a:ext cx="3560655" cy="461665"/>
          </a:xfrm>
          <a:prstGeom prst="rect">
            <a:avLst/>
          </a:prstGeom>
        </p:spPr>
        <p:txBody>
          <a:bodyPr wrap="none">
            <a:spAutoFit/>
          </a:bodyPr>
          <a:lstStyle/>
          <a:p>
            <a:r>
              <a:rPr lang="en-US" sz="2400" dirty="0">
                <a:solidFill>
                  <a:schemeClr val="accent1">
                    <a:lumMod val="75000"/>
                  </a:schemeClr>
                </a:solidFill>
              </a:rPr>
              <a:t>#SAA20RF   @</a:t>
            </a:r>
            <a:r>
              <a:rPr lang="en-US" sz="2400" dirty="0" err="1">
                <a:solidFill>
                  <a:schemeClr val="accent1">
                    <a:lumMod val="75000"/>
                  </a:schemeClr>
                </a:solidFill>
              </a:rPr>
              <a:t>SAAResearch</a:t>
            </a:r>
            <a:endParaRPr lang="en-US" sz="2400" dirty="0"/>
          </a:p>
        </p:txBody>
      </p:sp>
    </p:spTree>
    <p:extLst>
      <p:ext uri="{BB962C8B-B14F-4D97-AF65-F5344CB8AC3E}">
        <p14:creationId xmlns:p14="http://schemas.microsoft.com/office/powerpoint/2010/main" val="2217375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5"/>
          <p:cNvSpPr txBox="1"/>
          <p:nvPr/>
        </p:nvSpPr>
        <p:spPr>
          <a:xfrm>
            <a:off x="336000" y="-36768"/>
            <a:ext cx="11520000" cy="1341600"/>
          </a:xfrm>
          <a:prstGeom prst="rect">
            <a:avLst/>
          </a:prstGeom>
          <a:noFill/>
          <a:ln>
            <a:noFill/>
          </a:ln>
        </p:spPr>
        <p:txBody>
          <a:bodyPr spcFirstLastPara="1" wrap="square" lIns="91433" tIns="45700" rIns="91433" bIns="45700" anchor="b" anchorCtr="0">
            <a:noAutofit/>
          </a:bodyPr>
          <a:lstStyle/>
          <a:p>
            <a:pPr lvl="0" algn="ctr">
              <a:lnSpc>
                <a:spcPct val="90000"/>
              </a:lnSpc>
              <a:buClr>
                <a:srgbClr val="833C0B"/>
              </a:buClr>
              <a:buSzPts val="2300"/>
            </a:pPr>
            <a:r>
              <a:rPr lang="en-US" sz="4267" b="1" i="1" dirty="0">
                <a:solidFill>
                  <a:srgbClr val="333333"/>
                </a:solidFill>
                <a:latin typeface="Calibri"/>
                <a:ea typeface="Calibri"/>
                <a:cs typeface="Calibri"/>
                <a:sym typeface="Calibri"/>
              </a:rPr>
              <a:t>American Archivist </a:t>
            </a:r>
            <a:r>
              <a:rPr lang="en-US" sz="4267" b="1" dirty="0">
                <a:solidFill>
                  <a:srgbClr val="333333"/>
                </a:solidFill>
                <a:latin typeface="Calibri"/>
                <a:ea typeface="Calibri"/>
                <a:cs typeface="Calibri"/>
                <a:sym typeface="Calibri"/>
              </a:rPr>
              <a:t>as a Venue for your Research </a:t>
            </a:r>
            <a:endParaRPr sz="4267" b="1" dirty="0">
              <a:solidFill>
                <a:srgbClr val="333333"/>
              </a:solidFill>
              <a:latin typeface="Calibri"/>
              <a:ea typeface="Calibri"/>
              <a:cs typeface="Calibri"/>
              <a:sym typeface="Calibri"/>
            </a:endParaRPr>
          </a:p>
        </p:txBody>
      </p:sp>
      <p:sp>
        <p:nvSpPr>
          <p:cNvPr id="130" name="Google Shape;130;p25"/>
          <p:cNvSpPr txBox="1"/>
          <p:nvPr/>
        </p:nvSpPr>
        <p:spPr>
          <a:xfrm>
            <a:off x="297425" y="2002807"/>
            <a:ext cx="8263200" cy="1582000"/>
          </a:xfrm>
          <a:prstGeom prst="rect">
            <a:avLst/>
          </a:prstGeom>
          <a:noFill/>
          <a:ln>
            <a:noFill/>
          </a:ln>
        </p:spPr>
        <p:txBody>
          <a:bodyPr spcFirstLastPara="1" wrap="square" lIns="91433" tIns="45700" rIns="91433" bIns="45700" anchor="t" anchorCtr="0">
            <a:noAutofit/>
          </a:bodyPr>
          <a:lstStyle/>
          <a:p>
            <a:pPr>
              <a:buClr>
                <a:schemeClr val="dk1"/>
              </a:buClr>
              <a:buSzPts val="1800"/>
            </a:pPr>
            <a:r>
              <a:rPr lang="en-US" sz="2800" b="1" dirty="0">
                <a:solidFill>
                  <a:schemeClr val="dk1"/>
                </a:solidFill>
                <a:latin typeface="Calibri"/>
                <a:ea typeface="Calibri"/>
                <a:cs typeface="Calibri"/>
                <a:sym typeface="Calibri"/>
              </a:rPr>
              <a:t>Christopher (Cal) Lee</a:t>
            </a:r>
            <a:endParaRPr sz="2800" dirty="0">
              <a:solidFill>
                <a:schemeClr val="dk1"/>
              </a:solidFill>
              <a:latin typeface="Calibri"/>
              <a:ea typeface="Calibri"/>
              <a:cs typeface="Calibri"/>
              <a:sym typeface="Calibri"/>
            </a:endParaRPr>
          </a:p>
          <a:p>
            <a:pPr>
              <a:buClr>
                <a:schemeClr val="dk1"/>
              </a:buClr>
              <a:buSzPts val="1800"/>
            </a:pPr>
            <a:r>
              <a:rPr lang="en" sz="2800" dirty="0">
                <a:solidFill>
                  <a:schemeClr val="dk1"/>
                </a:solidFill>
                <a:latin typeface="Calibri"/>
                <a:ea typeface="Calibri"/>
                <a:cs typeface="Calibri"/>
                <a:sym typeface="Calibri"/>
              </a:rPr>
              <a:t>School of Information and Library Science</a:t>
            </a:r>
          </a:p>
          <a:p>
            <a:pPr>
              <a:buClr>
                <a:schemeClr val="dk1"/>
              </a:buClr>
              <a:buSzPts val="1800"/>
            </a:pPr>
            <a:r>
              <a:rPr lang="en" sz="2800" dirty="0">
                <a:solidFill>
                  <a:schemeClr val="dk1"/>
                </a:solidFill>
                <a:latin typeface="Calibri"/>
                <a:ea typeface="Calibri"/>
                <a:cs typeface="Calibri"/>
                <a:sym typeface="Calibri"/>
              </a:rPr>
              <a:t>University of North </a:t>
            </a:r>
            <a:r>
              <a:rPr lang="en-US" sz="2800" dirty="0">
                <a:solidFill>
                  <a:schemeClr val="dk1"/>
                </a:solidFill>
                <a:latin typeface="Calibri"/>
                <a:ea typeface="Calibri"/>
                <a:cs typeface="Calibri"/>
                <a:sym typeface="Calibri"/>
              </a:rPr>
              <a:t>Carolina at Chapel Hill</a:t>
            </a:r>
          </a:p>
          <a:p>
            <a:pPr>
              <a:buClr>
                <a:schemeClr val="dk1"/>
              </a:buClr>
              <a:buSzPts val="1800"/>
            </a:pPr>
            <a:r>
              <a:rPr lang="en-US" sz="2800" dirty="0">
                <a:solidFill>
                  <a:schemeClr val="dk1"/>
                </a:solidFill>
                <a:latin typeface="Calibri"/>
                <a:ea typeface="Calibri"/>
                <a:cs typeface="Calibri"/>
                <a:sym typeface="Calibri"/>
              </a:rPr>
              <a:t>Editor, </a:t>
            </a:r>
            <a:r>
              <a:rPr lang="en-US" sz="2800" i="1" dirty="0">
                <a:solidFill>
                  <a:schemeClr val="dk1"/>
                </a:solidFill>
                <a:latin typeface="Calibri"/>
                <a:ea typeface="Calibri"/>
                <a:cs typeface="Calibri"/>
                <a:sym typeface="Calibri"/>
              </a:rPr>
              <a:t>American Archivist</a:t>
            </a:r>
            <a:endParaRPr lang="en" sz="2800" i="1" dirty="0">
              <a:solidFill>
                <a:schemeClr val="dk1"/>
              </a:solidFill>
              <a:latin typeface="Calibri"/>
              <a:ea typeface="Calibri"/>
              <a:cs typeface="Calibri"/>
              <a:sym typeface="Calibri"/>
            </a:endParaRPr>
          </a:p>
          <a:p>
            <a:pPr>
              <a:buClr>
                <a:schemeClr val="dk1"/>
              </a:buClr>
              <a:buSzPts val="1800"/>
            </a:pPr>
            <a:endParaRPr lang="en" sz="2800" dirty="0">
              <a:solidFill>
                <a:schemeClr val="dk1"/>
              </a:solidFill>
              <a:latin typeface="Calibri"/>
              <a:cs typeface="Calibri"/>
              <a:sym typeface="Calibri"/>
            </a:endParaRPr>
          </a:p>
          <a:p>
            <a:pPr>
              <a:buClr>
                <a:schemeClr val="dk1"/>
              </a:buClr>
              <a:buSzPts val="1800"/>
            </a:pPr>
            <a:endParaRPr lang="en" sz="2800" dirty="0">
              <a:solidFill>
                <a:schemeClr val="dk1"/>
              </a:solidFill>
              <a:latin typeface="Calibri"/>
              <a:cs typeface="Calibri"/>
              <a:sym typeface="Calibri"/>
            </a:endParaRPr>
          </a:p>
          <a:p>
            <a:r>
              <a:rPr lang="en-US" sz="2800" b="1" dirty="0">
                <a:effectLst/>
              </a:rPr>
              <a:t>Society of American Archivists Research Forum</a:t>
            </a:r>
            <a:br>
              <a:rPr lang="en-US" sz="2800" dirty="0">
                <a:effectLst/>
              </a:rPr>
            </a:br>
            <a:r>
              <a:rPr lang="en-US" sz="2800" b="1" dirty="0">
                <a:effectLst/>
              </a:rPr>
              <a:t>August 5, 2020</a:t>
            </a:r>
            <a:endParaRPr sz="2800" dirty="0"/>
          </a:p>
        </p:txBody>
      </p:sp>
      <p:cxnSp>
        <p:nvCxnSpPr>
          <p:cNvPr id="131" name="Google Shape;131;p25"/>
          <p:cNvCxnSpPr/>
          <p:nvPr/>
        </p:nvCxnSpPr>
        <p:spPr>
          <a:xfrm>
            <a:off x="0" y="1761480"/>
            <a:ext cx="12192000" cy="0"/>
          </a:xfrm>
          <a:prstGeom prst="straightConnector1">
            <a:avLst/>
          </a:prstGeom>
          <a:noFill/>
          <a:ln w="9525" cap="flat" cmpd="sng">
            <a:solidFill>
              <a:srgbClr val="7F7F7F"/>
            </a:solidFill>
            <a:prstDash val="solid"/>
            <a:miter lim="800000"/>
            <a:headEnd type="none" w="sm" len="sm"/>
            <a:tailEnd type="none" w="sm" len="sm"/>
          </a:ln>
        </p:spPr>
      </p:cxnSp>
      <p:pic>
        <p:nvPicPr>
          <p:cNvPr id="132" name="Google Shape;132;p25" descr="C:\Users\callee\Documents\images\sils-logos\UNCSILSPMS542.jpg"/>
          <p:cNvPicPr preferRelativeResize="0"/>
          <p:nvPr/>
        </p:nvPicPr>
        <p:blipFill rotWithShape="1">
          <a:blip r:embed="rId3">
            <a:alphaModFix/>
          </a:blip>
          <a:srcRect/>
          <a:stretch/>
        </p:blipFill>
        <p:spPr>
          <a:xfrm>
            <a:off x="132783" y="5766583"/>
            <a:ext cx="3321051" cy="829017"/>
          </a:xfrm>
          <a:prstGeom prst="rect">
            <a:avLst/>
          </a:prstGeom>
          <a:noFill/>
          <a:ln>
            <a:noFill/>
          </a:ln>
        </p:spPr>
      </p:pic>
      <p:pic>
        <p:nvPicPr>
          <p:cNvPr id="135" name="Google Shape;135;p25"/>
          <p:cNvPicPr preferRelativeResize="0"/>
          <p:nvPr/>
        </p:nvPicPr>
        <p:blipFill>
          <a:blip r:embed="rId4">
            <a:alphaModFix/>
          </a:blip>
          <a:stretch>
            <a:fillRect/>
          </a:stretch>
        </p:blipFill>
        <p:spPr>
          <a:xfrm>
            <a:off x="5775122" y="6204913"/>
            <a:ext cx="1232701" cy="434567"/>
          </a:xfrm>
          <a:prstGeom prst="rect">
            <a:avLst/>
          </a:prstGeom>
          <a:noFill/>
          <a:ln>
            <a:noFill/>
          </a:ln>
        </p:spPr>
      </p:pic>
      <p:pic>
        <p:nvPicPr>
          <p:cNvPr id="3" name="Picture 2" descr="A picture containing drawing&#10;&#10;Description automatically generated">
            <a:extLst>
              <a:ext uri="{FF2B5EF4-FFF2-40B4-BE49-F238E27FC236}">
                <a16:creationId xmlns:a16="http://schemas.microsoft.com/office/drawing/2014/main" id="{A166AD93-045D-4A64-BDC6-86F8C9D77FF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582329" y="5397633"/>
            <a:ext cx="1352594" cy="135259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3BCB4-C5EC-4A97-B19B-19D94729BC7C}"/>
              </a:ext>
            </a:extLst>
          </p:cNvPr>
          <p:cNvSpPr>
            <a:spLocks noGrp="1"/>
          </p:cNvSpPr>
          <p:nvPr>
            <p:ph type="title"/>
          </p:nvPr>
        </p:nvSpPr>
        <p:spPr>
          <a:xfrm>
            <a:off x="838200" y="872360"/>
            <a:ext cx="10376338" cy="5174342"/>
          </a:xfrm>
        </p:spPr>
        <p:txBody>
          <a:bodyPr anchor="t">
            <a:noAutofit/>
          </a:bodyPr>
          <a:lstStyle/>
          <a:p>
            <a:r>
              <a:rPr lang="en-US" sz="5400" dirty="0">
                <a:solidFill>
                  <a:schemeClr val="accent1">
                    <a:lumMod val="50000"/>
                  </a:schemeClr>
                </a:solidFill>
              </a:rPr>
              <a:t>In addition to publishing in the </a:t>
            </a:r>
            <a:r>
              <a:rPr lang="en-US" sz="5400" b="1" dirty="0">
                <a:solidFill>
                  <a:schemeClr val="accent1">
                    <a:lumMod val="50000"/>
                  </a:schemeClr>
                </a:solidFill>
              </a:rPr>
              <a:t>Research Forum proceedings</a:t>
            </a:r>
            <a:r>
              <a:rPr lang="en-US" sz="5400" dirty="0">
                <a:solidFill>
                  <a:schemeClr val="accent1">
                    <a:lumMod val="50000"/>
                  </a:schemeClr>
                </a:solidFill>
              </a:rPr>
              <a:t>, there’s a strong tradition of publishing Research Forum contributions through </a:t>
            </a:r>
            <a:r>
              <a:rPr lang="en-US" sz="5400" b="1" i="1" dirty="0">
                <a:solidFill>
                  <a:schemeClr val="accent1">
                    <a:lumMod val="50000"/>
                  </a:schemeClr>
                </a:solidFill>
              </a:rPr>
              <a:t>American Archivist</a:t>
            </a:r>
            <a:r>
              <a:rPr lang="en-US" sz="5400" dirty="0">
                <a:solidFill>
                  <a:schemeClr val="accent1">
                    <a:lumMod val="50000"/>
                  </a:schemeClr>
                </a:solidFill>
              </a:rPr>
              <a:t>.</a:t>
            </a:r>
          </a:p>
        </p:txBody>
      </p:sp>
    </p:spTree>
    <p:extLst>
      <p:ext uri="{BB962C8B-B14F-4D97-AF65-F5344CB8AC3E}">
        <p14:creationId xmlns:p14="http://schemas.microsoft.com/office/powerpoint/2010/main" val="2025026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187576A6-6989-463C-B51D-706B82B49B4D}"/>
              </a:ext>
            </a:extLst>
          </p:cNvPr>
          <p:cNvGraphicFramePr>
            <a:graphicFrameLocks noGrp="1"/>
          </p:cNvGraphicFramePr>
          <p:nvPr/>
        </p:nvGraphicFramePr>
        <p:xfrm>
          <a:off x="150920" y="107105"/>
          <a:ext cx="11899948" cy="6377257"/>
        </p:xfrm>
        <a:graphic>
          <a:graphicData uri="http://schemas.openxmlformats.org/drawingml/2006/table">
            <a:tbl>
              <a:tblPr firstRow="1" bandRow="1">
                <a:tableStyleId>{5C22544A-7EE6-4342-B048-85BDC9FD1C3A}</a:tableStyleId>
              </a:tblPr>
              <a:tblGrid>
                <a:gridCol w="6027938">
                  <a:extLst>
                    <a:ext uri="{9D8B030D-6E8A-4147-A177-3AD203B41FA5}">
                      <a16:colId xmlns:a16="http://schemas.microsoft.com/office/drawing/2014/main" val="1580525808"/>
                    </a:ext>
                  </a:extLst>
                </a:gridCol>
                <a:gridCol w="5872010">
                  <a:extLst>
                    <a:ext uri="{9D8B030D-6E8A-4147-A177-3AD203B41FA5}">
                      <a16:colId xmlns:a16="http://schemas.microsoft.com/office/drawing/2014/main" val="1228299803"/>
                    </a:ext>
                  </a:extLst>
                </a:gridCol>
              </a:tblGrid>
              <a:tr h="558720">
                <a:tc>
                  <a:txBody>
                    <a:bodyPr/>
                    <a:lstStyle/>
                    <a:p>
                      <a:r>
                        <a:rPr lang="en-US" dirty="0"/>
                        <a:t>Research Forum Contribution [Research Forum Year]</a:t>
                      </a:r>
                    </a:p>
                  </a:txBody>
                  <a:tcPr>
                    <a:solidFill>
                      <a:schemeClr val="accent2">
                        <a:lumMod val="75000"/>
                      </a:schemeClr>
                    </a:solidFill>
                  </a:tcPr>
                </a:tc>
                <a:tc>
                  <a:txBody>
                    <a:bodyPr/>
                    <a:lstStyle/>
                    <a:p>
                      <a:r>
                        <a:rPr lang="en-US" dirty="0"/>
                        <a:t>Associated </a:t>
                      </a:r>
                      <a:r>
                        <a:rPr lang="en-US" i="1" dirty="0"/>
                        <a:t>American Archivist </a:t>
                      </a:r>
                      <a:r>
                        <a:rPr lang="en-US" dirty="0"/>
                        <a:t>Article</a:t>
                      </a:r>
                    </a:p>
                  </a:txBody>
                  <a:tcPr>
                    <a:solidFill>
                      <a:schemeClr val="accent2">
                        <a:lumMod val="75000"/>
                      </a:schemeClr>
                    </a:solidFill>
                  </a:tcPr>
                </a:tc>
                <a:extLst>
                  <a:ext uri="{0D108BD9-81ED-4DB2-BD59-A6C34878D82A}">
                    <a16:rowId xmlns:a16="http://schemas.microsoft.com/office/drawing/2014/main" val="3218720074"/>
                  </a:ext>
                </a:extLst>
              </a:tr>
              <a:tr h="200748">
                <a:tc>
                  <a:txBody>
                    <a:bodyPr/>
                    <a:lstStyle/>
                    <a:p>
                      <a:r>
                        <a:rPr lang="en-US" sz="1400" dirty="0"/>
                        <a:t>Understanding On-line Use through Web Analytics - Christopher J. Prom [2007]</a:t>
                      </a:r>
                    </a:p>
                  </a:txBody>
                  <a:tcPr/>
                </a:tc>
                <a:tc>
                  <a:txBody>
                    <a:bodyPr/>
                    <a:lstStyle/>
                    <a:p>
                      <a:r>
                        <a:rPr lang="en-US" sz="1400" dirty="0"/>
                        <a:t>Prom, Christopher. “Using Web Analytics to Improve Online Access to Archival Resources.” </a:t>
                      </a:r>
                      <a:r>
                        <a:rPr lang="en-US" sz="1400" i="1" dirty="0"/>
                        <a:t>American Archivist </a:t>
                      </a:r>
                      <a:r>
                        <a:rPr lang="en-US" sz="1400" dirty="0"/>
                        <a:t>74, no. 1 (2011): 158-184. </a:t>
                      </a:r>
                    </a:p>
                    <a:p>
                      <a:r>
                        <a:rPr lang="en-US" sz="1400" dirty="0">
                          <a:solidFill>
                            <a:schemeClr val="accent1">
                              <a:lumMod val="50000"/>
                            </a:schemeClr>
                          </a:solidFill>
                          <a:hlinkClick r:id="rId2">
                            <a:extLst>
                              <a:ext uri="{A12FA001-AC4F-418D-AE19-62706E023703}">
                                <ahyp:hlinkClr xmlns:ahyp="http://schemas.microsoft.com/office/drawing/2018/hyperlinkcolor" val="tx"/>
                              </a:ext>
                            </a:extLst>
                          </a:hlinkClick>
                        </a:rPr>
                        <a:t>https://doi.org/10.17723/aarc.74.1.h56018515230417v</a:t>
                      </a:r>
                      <a:r>
                        <a:rPr lang="en-US" sz="1400" dirty="0">
                          <a:solidFill>
                            <a:schemeClr val="accent1">
                              <a:lumMod val="50000"/>
                            </a:schemeClr>
                          </a:solidFill>
                        </a:rPr>
                        <a:t> </a:t>
                      </a:r>
                    </a:p>
                  </a:txBody>
                  <a:tcPr/>
                </a:tc>
                <a:extLst>
                  <a:ext uri="{0D108BD9-81ED-4DB2-BD59-A6C34878D82A}">
                    <a16:rowId xmlns:a16="http://schemas.microsoft.com/office/drawing/2014/main" val="3015021408"/>
                  </a:ext>
                </a:extLst>
              </a:tr>
              <a:tr h="333801">
                <a:tc>
                  <a:txBody>
                    <a:bodyPr/>
                    <a:lstStyle/>
                    <a:p>
                      <a:r>
                        <a:rPr lang="en-US" sz="1400" dirty="0"/>
                        <a:t>Beyond Image Retrieval: Bridging Digitization Processes and End-User Judgments in a Large-Scale Image Digital Library - Paul Conway [2007]</a:t>
                      </a:r>
                    </a:p>
                  </a:txBody>
                  <a:tcPr/>
                </a:tc>
                <a:tc rowSpan="3">
                  <a:txBody>
                    <a:bodyPr/>
                    <a:lstStyle/>
                    <a:p>
                      <a:r>
                        <a:rPr lang="en-US" sz="1400" dirty="0"/>
                        <a:t>Conway, Paul. “Modes of Seeing: Digitized Photographic Archives and the Experienced User.” </a:t>
                      </a:r>
                      <a:r>
                        <a:rPr lang="en-US" sz="1400" i="1" dirty="0"/>
                        <a:t>American Archivist </a:t>
                      </a:r>
                      <a:r>
                        <a:rPr lang="en-US" sz="1400" i="0" dirty="0"/>
                        <a:t>73, no. 2 (</a:t>
                      </a:r>
                      <a:r>
                        <a:rPr lang="en-US" sz="1400" dirty="0"/>
                        <a:t>2010): 425-462.</a:t>
                      </a:r>
                    </a:p>
                    <a:p>
                      <a:r>
                        <a:rPr lang="en-US" sz="1400" dirty="0">
                          <a:solidFill>
                            <a:schemeClr val="accent1">
                              <a:lumMod val="50000"/>
                            </a:schemeClr>
                          </a:solidFill>
                          <a:hlinkClick r:id="rId3">
                            <a:extLst>
                              <a:ext uri="{A12FA001-AC4F-418D-AE19-62706E023703}">
                                <ahyp:hlinkClr xmlns:ahyp="http://schemas.microsoft.com/office/drawing/2018/hyperlinkcolor" val="tx"/>
                              </a:ext>
                            </a:extLst>
                          </a:hlinkClick>
                        </a:rPr>
                        <a:t>https://doi.org/10.17723/aarc.73.2.mp275470663n5907</a:t>
                      </a:r>
                      <a:r>
                        <a:rPr lang="en-US" sz="1400" dirty="0">
                          <a:solidFill>
                            <a:schemeClr val="accent1">
                              <a:lumMod val="50000"/>
                            </a:schemeClr>
                          </a:solidFill>
                        </a:rPr>
                        <a:t> </a:t>
                      </a:r>
                    </a:p>
                  </a:txBody>
                  <a:tcPr/>
                </a:tc>
                <a:extLst>
                  <a:ext uri="{0D108BD9-81ED-4DB2-BD59-A6C34878D82A}">
                    <a16:rowId xmlns:a16="http://schemas.microsoft.com/office/drawing/2014/main" val="2855369545"/>
                  </a:ext>
                </a:extLst>
              </a:tr>
              <a:tr h="321668">
                <a:tc>
                  <a:txBody>
                    <a:bodyPr/>
                    <a:lstStyle/>
                    <a:p>
                      <a:r>
                        <a:rPr lang="en-US" sz="1400" dirty="0"/>
                        <a:t>Digitizing Photographs: Exploring the Relationship Between Building and Using Image Digital Archives - Paul Conway [2008]</a:t>
                      </a:r>
                    </a:p>
                  </a:txBody>
                  <a:tcPr/>
                </a:tc>
                <a:tc vMerge="1">
                  <a:txBody>
                    <a:bodyPr/>
                    <a:lstStyle/>
                    <a:p>
                      <a:endParaRPr lang="en-US" dirty="0"/>
                    </a:p>
                  </a:txBody>
                  <a:tcPr/>
                </a:tc>
                <a:extLst>
                  <a:ext uri="{0D108BD9-81ED-4DB2-BD59-A6C34878D82A}">
                    <a16:rowId xmlns:a16="http://schemas.microsoft.com/office/drawing/2014/main" val="1974524528"/>
                  </a:ext>
                </a:extLst>
              </a:tr>
              <a:tr h="416067">
                <a:tc>
                  <a:txBody>
                    <a:bodyPr/>
                    <a:lstStyle/>
                    <a:p>
                      <a:r>
                        <a:rPr lang="en-US" sz="1400" dirty="0"/>
                        <a:t>How Do Expert Users Judge Archival Qualities in Digitized Photographs? – Paul Conway [2009]</a:t>
                      </a:r>
                    </a:p>
                  </a:txBody>
                  <a:tcPr/>
                </a:tc>
                <a:tc vMerge="1">
                  <a:txBody>
                    <a:bodyPr/>
                    <a:lstStyle/>
                    <a:p>
                      <a:endParaRPr lang="en-US" dirty="0"/>
                    </a:p>
                  </a:txBody>
                  <a:tcPr/>
                </a:tc>
                <a:extLst>
                  <a:ext uri="{0D108BD9-81ED-4DB2-BD59-A6C34878D82A}">
                    <a16:rowId xmlns:a16="http://schemas.microsoft.com/office/drawing/2014/main" val="4048396420"/>
                  </a:ext>
                </a:extLst>
              </a:tr>
              <a:tr h="0">
                <a:tc>
                  <a:txBody>
                    <a:bodyPr/>
                    <a:lstStyle/>
                    <a:p>
                      <a:r>
                        <a:rPr lang="en-US" sz="1400" dirty="0"/>
                        <a:t>Preserving Electronic Mailing Lists as Scholarly Resources: The H-Net Archives – Lisa M. Schmidt [2008]</a:t>
                      </a:r>
                    </a:p>
                  </a:txBody>
                  <a:tcPr/>
                </a:tc>
                <a:tc>
                  <a:txBody>
                    <a:bodyPr/>
                    <a:lstStyle/>
                    <a:p>
                      <a:r>
                        <a:rPr lang="en-US" sz="1400" dirty="0"/>
                        <a:t>Schmidt, Lisa. “Preserving the H-Net Email Lists: A Case Study in Trusted Digital Repository Assessment.” American Archivist 74, no. 1 (2011): 257-296.</a:t>
                      </a:r>
                    </a:p>
                    <a:p>
                      <a:r>
                        <a:rPr lang="en-US" sz="1400" dirty="0">
                          <a:solidFill>
                            <a:schemeClr val="accent1">
                              <a:lumMod val="50000"/>
                            </a:schemeClr>
                          </a:solidFill>
                          <a:hlinkClick r:id="rId4">
                            <a:extLst>
                              <a:ext uri="{A12FA001-AC4F-418D-AE19-62706E023703}">
                                <ahyp:hlinkClr xmlns:ahyp="http://schemas.microsoft.com/office/drawing/2018/hyperlinkcolor" val="tx"/>
                              </a:ext>
                            </a:extLst>
                          </a:hlinkClick>
                        </a:rPr>
                        <a:t>https://doi.org/10.17723/aarc.74.1.u2jw67r7257wqw66</a:t>
                      </a:r>
                      <a:endParaRPr lang="en-US" sz="1400" dirty="0">
                        <a:solidFill>
                          <a:schemeClr val="accent1">
                            <a:lumMod val="50000"/>
                          </a:schemeClr>
                        </a:solidFill>
                      </a:endParaRPr>
                    </a:p>
                  </a:txBody>
                  <a:tcPr/>
                </a:tc>
                <a:extLst>
                  <a:ext uri="{0D108BD9-81ED-4DB2-BD59-A6C34878D82A}">
                    <a16:rowId xmlns:a16="http://schemas.microsoft.com/office/drawing/2014/main" val="1348044324"/>
                  </a:ext>
                </a:extLst>
              </a:tr>
              <a:tr h="728377">
                <a:tc>
                  <a:txBody>
                    <a:bodyPr/>
                    <a:lstStyle/>
                    <a:p>
                      <a:r>
                        <a:rPr lang="en-US" sz="1400" dirty="0"/>
                        <a:t>Business process management and archival content management systems – Gordon Daines and Cory Nimer [2009]</a:t>
                      </a:r>
                    </a:p>
                  </a:txBody>
                  <a:tcPr/>
                </a:tc>
                <a:tc rowSpan="2">
                  <a:txBody>
                    <a:bodyPr/>
                    <a:lstStyle/>
                    <a:p>
                      <a:r>
                        <a:rPr lang="en-US" sz="1400" dirty="0"/>
                        <a:t>Daines, J. Gordon, III. “Re-engineering Archives: Business Process Management (BPM) and the Quest for Archival Efficiency.” American Archivist 74, no. 1 (2011): 123-157.</a:t>
                      </a:r>
                    </a:p>
                    <a:p>
                      <a:r>
                        <a:rPr lang="en-US" sz="1400" dirty="0">
                          <a:solidFill>
                            <a:schemeClr val="accent1">
                              <a:lumMod val="50000"/>
                            </a:schemeClr>
                          </a:solidFill>
                          <a:hlinkClick r:id="rId5">
                            <a:extLst>
                              <a:ext uri="{A12FA001-AC4F-418D-AE19-62706E023703}">
                                <ahyp:hlinkClr xmlns:ahyp="http://schemas.microsoft.com/office/drawing/2018/hyperlinkcolor" val="tx"/>
                              </a:ext>
                            </a:extLst>
                          </a:hlinkClick>
                        </a:rPr>
                        <a:t>https://doi.org/10.17723/aarc.74.1.h8159344u8331165 </a:t>
                      </a:r>
                      <a:endParaRPr lang="en-US" sz="1400" dirty="0">
                        <a:solidFill>
                          <a:schemeClr val="accent1">
                            <a:lumMod val="50000"/>
                          </a:schemeClr>
                        </a:solidFill>
                      </a:endParaRPr>
                    </a:p>
                  </a:txBody>
                  <a:tcPr/>
                </a:tc>
                <a:extLst>
                  <a:ext uri="{0D108BD9-81ED-4DB2-BD59-A6C34878D82A}">
                    <a16:rowId xmlns:a16="http://schemas.microsoft.com/office/drawing/2014/main" val="2130984572"/>
                  </a:ext>
                </a:extLst>
              </a:tr>
              <a:tr h="515385">
                <a:tc>
                  <a:txBody>
                    <a:bodyPr/>
                    <a:lstStyle/>
                    <a:p>
                      <a:r>
                        <a:rPr lang="en-US" sz="1400" dirty="0"/>
                        <a:t>Re-Engineering Archives: Business Process Management (BPM) and the Archival Quest for Efficiency - Gordon Daines [2010]</a:t>
                      </a:r>
                    </a:p>
                  </a:txBody>
                  <a:tcPr/>
                </a:tc>
                <a:tc vMerge="1">
                  <a:txBody>
                    <a:bodyPr/>
                    <a:lstStyle/>
                    <a:p>
                      <a:endParaRPr lang="en-US" sz="1400" dirty="0"/>
                    </a:p>
                  </a:txBody>
                  <a:tcPr/>
                </a:tc>
                <a:extLst>
                  <a:ext uri="{0D108BD9-81ED-4DB2-BD59-A6C34878D82A}">
                    <a16:rowId xmlns:a16="http://schemas.microsoft.com/office/drawing/2014/main" val="2845841218"/>
                  </a:ext>
                </a:extLst>
              </a:tr>
              <a:tr h="0">
                <a:tc>
                  <a:txBody>
                    <a:bodyPr/>
                    <a:lstStyle/>
                    <a:p>
                      <a:r>
                        <a:rPr lang="en-US" sz="1400" dirty="0"/>
                        <a:t>Copyright Practices of Archival Repositories and Their Impact on Users - Jean Dryden [2010]</a:t>
                      </a:r>
                    </a:p>
                  </a:txBody>
                  <a:tcPr/>
                </a:tc>
                <a:tc>
                  <a:txBody>
                    <a:bodyPr/>
                    <a:lstStyle/>
                    <a:p>
                      <a:r>
                        <a:rPr lang="en-US" sz="1400" dirty="0"/>
                        <a:t>Dryden Jean. “Copyfraud or Legitimate Concerns? Controlling Further Uses of Online Archival Holdings.” </a:t>
                      </a:r>
                      <a:r>
                        <a:rPr lang="en-US" sz="1400" i="1" dirty="0"/>
                        <a:t>American Archivist </a:t>
                      </a:r>
                      <a:r>
                        <a:rPr lang="en-US" sz="1400" dirty="0"/>
                        <a:t>74, no. 2 (2011): 522-543.</a:t>
                      </a:r>
                    </a:p>
                    <a:p>
                      <a:r>
                        <a:rPr lang="en-US" sz="1400" dirty="0">
                          <a:solidFill>
                            <a:schemeClr val="accent1">
                              <a:lumMod val="50000"/>
                            </a:schemeClr>
                          </a:solidFill>
                          <a:hlinkClick r:id="rId6">
                            <a:extLst>
                              <a:ext uri="{A12FA001-AC4F-418D-AE19-62706E023703}">
                                <ahyp:hlinkClr xmlns:ahyp="http://schemas.microsoft.com/office/drawing/2018/hyperlinkcolor" val="tx"/>
                              </a:ext>
                            </a:extLst>
                          </a:hlinkClick>
                        </a:rPr>
                        <a:t>https://doi.org/10.17723/aarc.74.2.d5g2700q5612l4w7</a:t>
                      </a:r>
                      <a:endParaRPr lang="en-US" sz="1400" dirty="0">
                        <a:solidFill>
                          <a:schemeClr val="accent1">
                            <a:lumMod val="50000"/>
                          </a:schemeClr>
                        </a:solidFill>
                      </a:endParaRPr>
                    </a:p>
                  </a:txBody>
                  <a:tcPr/>
                </a:tc>
                <a:extLst>
                  <a:ext uri="{0D108BD9-81ED-4DB2-BD59-A6C34878D82A}">
                    <a16:rowId xmlns:a16="http://schemas.microsoft.com/office/drawing/2014/main" val="2158081888"/>
                  </a:ext>
                </a:extLst>
              </a:tr>
              <a:tr h="0">
                <a:tc>
                  <a:txBody>
                    <a:bodyPr/>
                    <a:lstStyle/>
                    <a:p>
                      <a:r>
                        <a:rPr lang="en-US" sz="1400" dirty="0"/>
                        <a:t>How Archivists View Copyright - Jean Dryden [2011]</a:t>
                      </a:r>
                    </a:p>
                  </a:txBody>
                  <a:tcPr/>
                </a:tc>
                <a:tc rowSpan="2">
                  <a:txBody>
                    <a:bodyPr/>
                    <a:lstStyle/>
                    <a:p>
                      <a:r>
                        <a:rPr lang="en-US" sz="1400" dirty="0"/>
                        <a:t>Dryden, Jean. “The Role of Copyright in Selection for Digitization.” </a:t>
                      </a:r>
                      <a:r>
                        <a:rPr lang="en-US" sz="1400" i="1" dirty="0"/>
                        <a:t>American Archivist </a:t>
                      </a:r>
                      <a:r>
                        <a:rPr lang="en-US" sz="1400" dirty="0"/>
                        <a:t>77, no. 1 (2014): 64-95. </a:t>
                      </a:r>
                    </a:p>
                    <a:p>
                      <a:r>
                        <a:rPr lang="en-US" sz="1400" dirty="0">
                          <a:solidFill>
                            <a:schemeClr val="accent1">
                              <a:lumMod val="50000"/>
                            </a:schemeClr>
                          </a:solidFill>
                          <a:hlinkClick r:id="rId7">
                            <a:extLst>
                              <a:ext uri="{A12FA001-AC4F-418D-AE19-62706E023703}">
                                <ahyp:hlinkClr xmlns:ahyp="http://schemas.microsoft.com/office/drawing/2018/hyperlinkcolor" val="tx"/>
                              </a:ext>
                            </a:extLst>
                          </a:hlinkClick>
                        </a:rPr>
                        <a:t>https://doi.org/10.17723/aarc.77.1.3161547p1678423w</a:t>
                      </a:r>
                      <a:endParaRPr lang="en-US" sz="1400" dirty="0">
                        <a:solidFill>
                          <a:schemeClr val="accent1">
                            <a:lumMod val="50000"/>
                          </a:schemeClr>
                        </a:solidFill>
                      </a:endParaRPr>
                    </a:p>
                  </a:txBody>
                  <a:tcPr/>
                </a:tc>
                <a:extLst>
                  <a:ext uri="{0D108BD9-81ED-4DB2-BD59-A6C34878D82A}">
                    <a16:rowId xmlns:a16="http://schemas.microsoft.com/office/drawing/2014/main" val="790531837"/>
                  </a:ext>
                </a:extLst>
              </a:tr>
              <a:tr h="201723">
                <a:tc>
                  <a:txBody>
                    <a:bodyPr/>
                    <a:lstStyle/>
                    <a:p>
                      <a:r>
                        <a:rPr lang="en-US" sz="1400" dirty="0"/>
                        <a:t>Are Archivists Control Freaks?: Controlling Further Uses of Online Content - Jean Dryden [2012</a:t>
                      </a:r>
                    </a:p>
                  </a:txBody>
                  <a:tcPr/>
                </a:tc>
                <a:tc vMerge="1">
                  <a:txBody>
                    <a:bodyPr/>
                    <a:lstStyle/>
                    <a:p>
                      <a:endParaRPr lang="en-US" sz="1400" dirty="0"/>
                    </a:p>
                  </a:txBody>
                  <a:tcPr/>
                </a:tc>
                <a:extLst>
                  <a:ext uri="{0D108BD9-81ED-4DB2-BD59-A6C34878D82A}">
                    <a16:rowId xmlns:a16="http://schemas.microsoft.com/office/drawing/2014/main" val="587514505"/>
                  </a:ext>
                </a:extLst>
              </a:tr>
            </a:tbl>
          </a:graphicData>
        </a:graphic>
      </p:graphicFrame>
    </p:spTree>
    <p:extLst>
      <p:ext uri="{BB962C8B-B14F-4D97-AF65-F5344CB8AC3E}">
        <p14:creationId xmlns:p14="http://schemas.microsoft.com/office/powerpoint/2010/main" val="3594963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1929</Words>
  <Application>Microsoft Office PowerPoint</Application>
  <PresentationFormat>Widescreen</PresentationFormat>
  <Paragraphs>145</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14TH Annual  SAA 2020 Research Forum</vt:lpstr>
      <vt:lpstr>PowerPoint Presentation</vt:lpstr>
      <vt:lpstr>PowerPoint Presentation</vt:lpstr>
      <vt:lpstr>PowerPoint Presentation</vt:lpstr>
      <vt:lpstr>PowerPoint Presentation</vt:lpstr>
      <vt:lpstr>PowerPoint Presentation</vt:lpstr>
      <vt:lpstr>PowerPoint Presentation</vt:lpstr>
      <vt:lpstr>In addition to publishing in the Research Forum proceedings, there’s a strong tradition of publishing Research Forum contributions through American Archivist.</vt:lpstr>
      <vt:lpstr>PowerPoint Presentation</vt:lpstr>
      <vt:lpstr>PowerPoint Presentation</vt:lpstr>
      <vt:lpstr>PowerPoint Presentation</vt:lpstr>
      <vt:lpstr>PowerPoint Presentation</vt:lpstr>
      <vt:lpstr>PowerPoint Presentation</vt:lpstr>
      <vt:lpstr>PowerPoint Presentation</vt:lpstr>
      <vt:lpstr>Ready? Let’s go!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Kari R Smith</dc:creator>
  <cp:lastModifiedBy>Nancy Y McGovern</cp:lastModifiedBy>
  <cp:revision>18</cp:revision>
  <dcterms:created xsi:type="dcterms:W3CDTF">2020-08-04T13:25:33Z</dcterms:created>
  <dcterms:modified xsi:type="dcterms:W3CDTF">2020-08-04T21:06:45Z</dcterms:modified>
</cp:coreProperties>
</file>